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50" r:id="rId3"/>
  </p:sldMasterIdLst>
  <p:notesMasterIdLst>
    <p:notesMasterId r:id="rId26"/>
  </p:notesMasterIdLst>
  <p:handoutMasterIdLst>
    <p:handoutMasterId r:id="rId27"/>
  </p:handoutMasterIdLst>
  <p:sldIdLst>
    <p:sldId id="393" r:id="rId4"/>
    <p:sldId id="397" r:id="rId5"/>
    <p:sldId id="355" r:id="rId6"/>
    <p:sldId id="398" r:id="rId7"/>
    <p:sldId id="400" r:id="rId8"/>
    <p:sldId id="356" r:id="rId9"/>
    <p:sldId id="371" r:id="rId10"/>
    <p:sldId id="399" r:id="rId11"/>
    <p:sldId id="373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27" r:id="rId22"/>
    <p:sldId id="401" r:id="rId23"/>
    <p:sldId id="384" r:id="rId24"/>
    <p:sldId id="385" r:id="rId25"/>
  </p:sldIdLst>
  <p:sldSz cx="9144000" cy="6858000" type="screen4x3"/>
  <p:notesSz cx="6858000" cy="92964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FF33"/>
    <a:srgbClr val="FF9933"/>
    <a:srgbClr val="FF6600"/>
    <a:srgbClr val="DDDDDD"/>
    <a:srgbClr val="FFB163"/>
    <a:srgbClr val="6699FF"/>
    <a:srgbClr val="72727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7" autoAdjust="0"/>
    <p:restoredTop sz="85658" autoAdjust="0"/>
  </p:normalViewPr>
  <p:slideViewPr>
    <p:cSldViewPr snapToGrid="0">
      <p:cViewPr varScale="1">
        <p:scale>
          <a:sx n="95" d="100"/>
          <a:sy n="95" d="100"/>
        </p:scale>
        <p:origin x="-564" y="-96"/>
      </p:cViewPr>
      <p:guideLst>
        <p:guide orient="horz" pos="3866"/>
        <p:guide pos="2880"/>
      </p:guideLst>
    </p:cSldViewPr>
  </p:slideViewPr>
  <p:outlineViewPr>
    <p:cViewPr>
      <p:scale>
        <a:sx n="33" d="100"/>
        <a:sy n="33" d="100"/>
      </p:scale>
      <p:origin x="0" y="85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122"/>
    </p:cViewPr>
  </p:sorterViewPr>
  <p:notesViewPr>
    <p:cSldViewPr snapToGrid="0">
      <p:cViewPr>
        <p:scale>
          <a:sx n="100" d="100"/>
          <a:sy n="100" d="100"/>
        </p:scale>
        <p:origin x="-1626" y="-7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PADI DRK-12 AERA 2009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30003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D16EAD3C-2BD7-4287-B752-7F54BD4914E6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003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8853488"/>
            <a:ext cx="30003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3B61C714-9DF5-4586-9559-301A23E68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PADI DRK-12 AERA 2009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>
                <a:latin typeface="Arial" charset="0"/>
              </a:defRPr>
            </a:lvl1pPr>
          </a:lstStyle>
          <a:p>
            <a:pPr>
              <a:defRPr/>
            </a:pPr>
            <a:fld id="{8D472365-8F15-4A53-966A-8FCEF4BF32EE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>
                <a:latin typeface="Arial" charset="0"/>
              </a:defRPr>
            </a:lvl1pPr>
          </a:lstStyle>
          <a:p>
            <a:pPr>
              <a:defRPr/>
            </a:pPr>
            <a:fld id="{A8A596CD-3915-4A6C-A932-29B5B6563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65EA8C2E-8C67-4725-B58D-2E091A7F9261}" type="slidenum">
              <a:rPr lang="en-US" sz="1200">
                <a:latin typeface="Times New Roman" pitchFamily="18" charset="0"/>
              </a:rPr>
              <a:pPr algn="r" defTabSz="923925" eaLnBrk="0" hangingPunct="0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r>
              <a:rPr lang="en-US" smtClean="0"/>
              <a:t>Goal – give people enough of a feel for dp’s that they could get started working on them.</a:t>
            </a:r>
          </a:p>
          <a:p>
            <a:endParaRPr lang="en-US" smtClean="0"/>
          </a:p>
          <a:p>
            <a:r>
              <a:rPr lang="en-US" smtClean="0"/>
              <a:t>Logistically – Bob give intro slides.</a:t>
            </a:r>
          </a:p>
          <a:p>
            <a:endParaRPr lang="en-US" smtClean="0"/>
          </a:p>
          <a:p>
            <a:r>
              <a:rPr lang="en-US" smtClean="0"/>
              <a:t>Angela and I mention the project we did without pulling in those design patterns.   The fact that we worked throguht hem, looking at very doifferent kinds gave us opportuntiy to think a step deeper about them.  We’re going to talk through some examples and other representational forms like the connection with the object model and the benefits.</a:t>
            </a:r>
          </a:p>
          <a:p>
            <a:endParaRPr lang="en-US" smtClean="0"/>
          </a:p>
          <a:p>
            <a:r>
              <a:rPr lang="en-US" smtClean="0"/>
              <a:t>Not sure how to divide that up , or ideas we learned, points we’d want to make that are not yet mentioned. 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1D75E903-07B2-4B9A-9C10-1947FA158146}" type="slidenum">
              <a:rPr lang="en-US" sz="1200">
                <a:latin typeface="Times New Roman" pitchFamily="18" charset="0"/>
              </a:rPr>
              <a:pPr algn="r" defTabSz="923925" eaLnBrk="0" hangingPunct="0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222B1E0E-8689-46C5-B1FA-A6D08BC40FAB}" type="slidenum">
              <a:rPr lang="en-US" sz="1200">
                <a:latin typeface="Times New Roman" pitchFamily="18" charset="0"/>
              </a:rPr>
              <a:pPr algn="r" defTabSz="923925" eaLnBrk="0" hangingPunct="0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9EB6CDEB-454C-4837-B69B-1594670CD410}" type="slidenum">
              <a:rPr lang="en-US" sz="1200">
                <a:latin typeface="Times New Roman" pitchFamily="18" charset="0"/>
              </a:rPr>
              <a:pPr algn="r" defTabSz="923925" eaLnBrk="0" hangingPunct="0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D804D986-E981-43DA-9468-5622B60E1BC7}" type="slidenum">
              <a:rPr lang="en-US" sz="1200">
                <a:latin typeface="Times New Roman" pitchFamily="18" charset="0"/>
              </a:rPr>
              <a:pPr algn="r" defTabSz="923925" eaLnBrk="0" hangingPunct="0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4C0C3697-374C-4FD5-9CB2-7F0DA621C02D}" type="slidenum">
              <a:rPr lang="en-US" sz="1200">
                <a:latin typeface="Times New Roman" pitchFamily="18" charset="0"/>
              </a:rPr>
              <a:pPr algn="r" defTabSz="923925" eaLnBrk="0" hangingPunct="0"/>
              <a:t>16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537A5FB1-F308-4E68-BEE4-0A586621EDB8}" type="slidenum">
              <a:rPr lang="en-US" sz="1200">
                <a:latin typeface="Times New Roman" pitchFamily="18" charset="0"/>
              </a:rPr>
              <a:pPr algn="r" defTabSz="923925" eaLnBrk="0" hangingPunct="0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1DAB49A9-D9F2-4617-9A48-C1AE75C76736}" type="slidenum">
              <a:rPr lang="en-US" sz="1200">
                <a:latin typeface="Times New Roman" pitchFamily="18" charset="0"/>
              </a:rPr>
              <a:pPr algn="r" defTabSz="923925" eaLnBrk="0" hangingPunct="0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961BE61D-2D01-41E1-9F5D-756EDEE10FBA}" type="slidenum">
              <a:rPr lang="en-US" sz="1200">
                <a:latin typeface="Times New Roman" pitchFamily="18" charset="0"/>
              </a:rPr>
              <a:pPr algn="r" defTabSz="923925" eaLnBrk="0" hangingPunct="0"/>
              <a:t>21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4425" y="703263"/>
            <a:ext cx="4632325" cy="34734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EC18B363-5588-47B0-B9E9-130E3B19E1AD}" type="slidenum">
              <a:rPr lang="en-US" sz="1200">
                <a:latin typeface="Times New Roman" pitchFamily="18" charset="0"/>
              </a:rPr>
              <a:pPr algn="r" defTabSz="923925" eaLnBrk="0" hangingPunct="0"/>
              <a:t>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E0D97F3D-EC30-44DA-95ED-3007960BF1B9}" type="slidenum">
              <a:rPr lang="en-US" sz="1200">
                <a:latin typeface="Times New Roman" pitchFamily="18" charset="0"/>
              </a:rPr>
              <a:pPr algn="r" defTabSz="923925" eaLnBrk="0" hangingPunct="0"/>
              <a:t>22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44E59C77-DE94-442C-9CC5-BDE7ACBF8102}" type="slidenum">
              <a:rPr lang="en-US" sz="1200">
                <a:latin typeface="Times New Roman" pitchFamily="18" charset="0"/>
              </a:rPr>
              <a:pPr algn="r" defTabSz="923925" eaLnBrk="0" hangingPunct="0"/>
              <a:t>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r>
              <a:rPr lang="en-US" smtClean="0"/>
              <a:t>Design patterns in architecture: Street café, farmhouse kitchen</a:t>
            </a:r>
          </a:p>
          <a:p>
            <a:r>
              <a:rPr lang="en-US" smtClean="0"/>
              <a:t>In software design: Object builder; Interpreter</a:t>
            </a:r>
          </a:p>
          <a:p>
            <a:r>
              <a:rPr lang="en-US" smtClean="0"/>
              <a:t>In literature: The Quest; Self-sacrificing for an ideal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CA7D7BD4-2DAF-4DED-91CF-63417B7153A4}" type="slidenum">
              <a:rPr lang="en-US" sz="1200">
                <a:latin typeface="Times New Roman" pitchFamily="18" charset="0"/>
              </a:rPr>
              <a:pPr algn="r" defTabSz="923925" eaLnBrk="0" hangingPunct="0"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4425" y="703263"/>
            <a:ext cx="4632325" cy="3473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42A3229A-DF0C-4B05-92E4-EA2C0035275F}" type="slidenum">
              <a:rPr lang="en-US" sz="1200">
                <a:latin typeface="Times New Roman" pitchFamily="18" charset="0"/>
              </a:rPr>
              <a:pPr algn="r" defTabSz="923925" eaLnBrk="0" hangingPunct="0"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A39D25C6-9935-482E-A5AC-570E10FEF9DB}" type="slidenum">
              <a:rPr lang="en-US" sz="1200">
                <a:latin typeface="Times New Roman" pitchFamily="18" charset="0"/>
              </a:rPr>
              <a:pPr algn="r" defTabSz="923925" eaLnBrk="0" hangingPunct="0"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A1F13B09-A860-46F8-A37C-C42DB4983FB7}" type="slidenum">
              <a:rPr lang="en-US" sz="1200">
                <a:latin typeface="Times New Roman" pitchFamily="18" charset="0"/>
              </a:rPr>
              <a:pPr algn="r" defTabSz="923925" eaLnBrk="0" hangingPunct="0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12ED5425-3A1D-45F2-BB28-4D772DF4A660}" type="slidenum">
              <a:rPr lang="en-US" sz="1200">
                <a:latin typeface="Times New Roman" pitchFamily="18" charset="0"/>
              </a:rPr>
              <a:pPr algn="r" defTabSz="923925" eaLnBrk="0" hangingPunct="0"/>
              <a:t>10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2" tIns="46151" rIns="92302" bIns="46151" anchor="b"/>
          <a:lstStyle/>
          <a:p>
            <a:pPr algn="r" defTabSz="923925" eaLnBrk="0" hangingPunct="0"/>
            <a:fld id="{88568686-FEAB-4E42-801D-0CE3F5D9031F}" type="slidenum">
              <a:rPr lang="en-US" sz="1200">
                <a:latin typeface="Times New Roman" pitchFamily="18" charset="0"/>
              </a:rPr>
              <a:pPr algn="r" defTabSz="923925" eaLnBrk="0" hangingPunct="0"/>
              <a:t>11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72D92-7244-463A-942E-E0BA3B73F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7205-F1D4-4C27-958E-06D36133B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6388" y="65088"/>
            <a:ext cx="2065337" cy="6061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088"/>
            <a:ext cx="6046788" cy="6061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7B534-6B96-4ACF-9A7B-C7F680675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D8DEE-E1F1-4E80-86AB-6E294A4E2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76" y="1326817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6702C-8D55-4D50-B781-0D3A342B2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0A26-E94B-4C2C-AF3D-AD48F6828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D94FA-3F9D-4D69-9003-19978A624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3FF66-9FE8-4505-A126-C335C9575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A9EC0-322A-47D4-80F7-D4E477CE6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0E19-1385-49FE-8803-4EAEB1D1D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D7FBC-1504-4AF1-A1C1-F8BAC3152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B05A0-2181-45CA-8D42-4B7CCE0A8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6F8F1-EE27-4818-B69A-D97280937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CCA9D-5AAD-4F9A-9636-5AD917735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0675" y="17463"/>
            <a:ext cx="2070100" cy="610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3"/>
            <a:ext cx="6061075" cy="610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4A7B0-D35E-4310-93D2-7132F305C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17463"/>
            <a:ext cx="7918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F199A-0270-425F-B17B-BBA4FFEF6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C8EE8-3B59-4E4E-B937-EE2A7F95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0675" y="17463"/>
            <a:ext cx="2070100" cy="610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3"/>
            <a:ext cx="6061075" cy="610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E5D64-CE4F-4649-B8F9-71D71C47B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09439-A260-4D0C-BB1A-74DB3DE2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0231C-54FF-4E15-AABC-0E8442C80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89184-57F0-449C-8D88-3FBE7B40D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DC5E4-C2CA-4EB2-A13D-EB4E8B509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DAB92-7AC9-4F3D-88AB-3E0831D35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860C9601-F8D0-48A3-9DAD-754070560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8" descr="PADI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5725" y="-9525"/>
            <a:ext cx="762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0" descr="taglin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190875" y="504825"/>
            <a:ext cx="5514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2" descr="tagline"/>
          <p:cNvPicPr>
            <a:picLocks noChangeAspect="1" noChangeArrowheads="1"/>
          </p:cNvPicPr>
          <p:nvPr userDrawn="1"/>
        </p:nvPicPr>
        <p:blipFill>
          <a:blip r:embed="rId14"/>
          <a:srcRect r="24640" b="-9770"/>
          <a:stretch>
            <a:fillRect/>
          </a:stretch>
        </p:blipFill>
        <p:spPr bwMode="auto">
          <a:xfrm>
            <a:off x="812800" y="504825"/>
            <a:ext cx="415607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3275" y="65088"/>
            <a:ext cx="7918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CCFF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CCFF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CCFF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CCFF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9FEE26E1-1668-44D0-A7F1-FF888A7E9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6" descr="PADI 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5725" y="-9525"/>
            <a:ext cx="762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tagline"/>
          <p:cNvPicPr>
            <a:picLocks noChangeAspect="1" noChangeArrowheads="1"/>
          </p:cNvPicPr>
          <p:nvPr userDrawn="1"/>
        </p:nvPicPr>
        <p:blipFill>
          <a:blip r:embed="rId15">
            <a:lum bright="10000" contrast="10000"/>
          </a:blip>
          <a:srcRect b="66206"/>
          <a:stretch>
            <a:fillRect/>
          </a:stretch>
        </p:blipFill>
        <p:spPr bwMode="auto">
          <a:xfrm>
            <a:off x="3190875" y="800100"/>
            <a:ext cx="55149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tagline"/>
          <p:cNvPicPr>
            <a:picLocks noChangeAspect="1" noChangeArrowheads="1"/>
          </p:cNvPicPr>
          <p:nvPr userDrawn="1"/>
        </p:nvPicPr>
        <p:blipFill>
          <a:blip r:embed="rId15">
            <a:lum bright="10000" contrast="10000"/>
          </a:blip>
          <a:srcRect r="24640" b="66206"/>
          <a:stretch>
            <a:fillRect/>
          </a:stretch>
        </p:blipFill>
        <p:spPr bwMode="auto">
          <a:xfrm>
            <a:off x="812800" y="800100"/>
            <a:ext cx="41560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17463"/>
            <a:ext cx="7918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5E1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83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ABB6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AFF3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CCFF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CCFF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CCFF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CCFF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3076" name="Picture 6" descr="PADI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5725" y="-9525"/>
            <a:ext cx="762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tagline"/>
          <p:cNvPicPr>
            <a:picLocks noChangeAspect="1" noChangeArrowheads="1"/>
          </p:cNvPicPr>
          <p:nvPr userDrawn="1"/>
        </p:nvPicPr>
        <p:blipFill>
          <a:blip r:embed="rId14">
            <a:lum bright="10000" contrast="10000"/>
          </a:blip>
          <a:srcRect b="66206"/>
          <a:stretch>
            <a:fillRect/>
          </a:stretch>
        </p:blipFill>
        <p:spPr bwMode="auto">
          <a:xfrm>
            <a:off x="3190875" y="800100"/>
            <a:ext cx="55149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tagline"/>
          <p:cNvPicPr>
            <a:picLocks noChangeAspect="1" noChangeArrowheads="1"/>
          </p:cNvPicPr>
          <p:nvPr userDrawn="1"/>
        </p:nvPicPr>
        <p:blipFill>
          <a:blip r:embed="rId14">
            <a:lum bright="10000" contrast="10000"/>
          </a:blip>
          <a:srcRect r="24640" b="66206"/>
          <a:stretch>
            <a:fillRect/>
          </a:stretch>
        </p:blipFill>
        <p:spPr bwMode="auto">
          <a:xfrm>
            <a:off x="812800" y="800100"/>
            <a:ext cx="41560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17463"/>
            <a:ext cx="7918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1FF1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2.xm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4.png"/><Relationship Id="rId5" Type="http://schemas.openxmlformats.org/officeDocument/2006/relationships/slide" Target="slide11.xml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5488" y="3446463"/>
            <a:ext cx="78803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FF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en-US" sz="2400" b="1">
                <a:latin typeface="Gill Sans MT" pitchFamily="34" charset="0"/>
              </a:rPr>
              <a:t>Robert J. Mislevy &amp; Min Liu  </a:t>
            </a:r>
            <a:r>
              <a:rPr lang="en-US" sz="2400" i="1">
                <a:latin typeface="Gill Sans MT" pitchFamily="34" charset="0"/>
              </a:rPr>
              <a:t>University of Maryland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en-US" sz="2400" b="1">
                <a:latin typeface="Gill Sans MT" pitchFamily="34" charset="0"/>
              </a:rPr>
              <a:t>Geneva Haertel </a:t>
            </a:r>
            <a:r>
              <a:rPr lang="en-US" sz="2400" i="1">
                <a:latin typeface="Gill Sans MT" pitchFamily="34" charset="0"/>
              </a:rPr>
              <a:t>SRI International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1076325"/>
            <a:ext cx="8382000" cy="2057400"/>
          </a:xfrm>
          <a:effectLst>
            <a:outerShdw dist="17961" dir="2700000" algn="ctr" rotWithShape="0">
              <a:schemeClr val="folHlink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US" smtClean="0"/>
              <a:t>The Critical Role of Design Patterns in Large-Scale Assessment </a:t>
            </a:r>
            <a:endParaRPr lang="en-US" sz="3600" smtClean="0"/>
          </a:p>
        </p:txBody>
      </p:sp>
      <p:sp>
        <p:nvSpPr>
          <p:cNvPr id="452613" name="Rectangle 5"/>
          <p:cNvSpPr>
            <a:spLocks noChangeArrowheads="1"/>
          </p:cNvSpPr>
          <p:nvPr/>
        </p:nvSpPr>
        <p:spPr bwMode="auto">
          <a:xfrm>
            <a:off x="228600" y="4749800"/>
            <a:ext cx="868680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FF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  <a:defRPr/>
            </a:pPr>
            <a:endParaRPr lang="en-US" sz="2000" b="1" dirty="0">
              <a:latin typeface="Gill Sans MT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en-US" sz="1800" b="1" dirty="0">
                <a:latin typeface="Gill Sans MT" pitchFamily="34" charset="0"/>
              </a:rPr>
              <a:t>DR K-12 grant #0733172, “Application of Evidence-Centered Design to State Large-Scale Science Assessment.”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  <a:defRPr/>
            </a:pPr>
            <a:endParaRPr lang="en-US" sz="1800" b="1" dirty="0">
              <a:latin typeface="Gill Sans MT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en-US" sz="1200" dirty="0">
                <a:latin typeface="+mn-lt"/>
              </a:rPr>
              <a:t>This material is based upon work supported by the National Science Foundation under Grant No. DRL- 0733172. Any opinions, findings, and conclusions or recommendations expressed in this material are those of the authors and do not necessarily reflect the views of the National Science Foundation.</a:t>
            </a:r>
            <a:r>
              <a:rPr lang="en-US" sz="1800" dirty="0">
                <a:latin typeface="+mn-lt"/>
              </a:rPr>
              <a:t> </a:t>
            </a:r>
            <a:endParaRPr lang="en-US" sz="1800" b="1" dirty="0">
              <a:latin typeface="+mn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  <a:defRPr/>
            </a:pPr>
            <a:endParaRPr lang="en-US" sz="1800" b="1" dirty="0">
              <a:latin typeface="Gill Sans MT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  <a:defRPr/>
            </a:pPr>
            <a:endParaRPr lang="en-US" sz="1800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13346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13347" name="Rectangle 65"/>
          <p:cNvSpPr>
            <a:spLocks noChangeArrowheads="1"/>
          </p:cNvSpPr>
          <p:nvPr/>
        </p:nvSpPr>
        <p:spPr bwMode="auto">
          <a:xfrm>
            <a:off x="4430713" y="1016000"/>
            <a:ext cx="4572000" cy="1827684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48" name="Rectangle 66"/>
          <p:cNvSpPr>
            <a:spLocks noChangeArrowheads="1"/>
          </p:cNvSpPr>
          <p:nvPr/>
        </p:nvSpPr>
        <p:spPr bwMode="auto">
          <a:xfrm>
            <a:off x="4430713" y="3406391"/>
            <a:ext cx="4542466" cy="3315956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28101" name="AutoShape 69"/>
          <p:cNvSpPr>
            <a:spLocks noChangeArrowheads="1"/>
          </p:cNvSpPr>
          <p:nvPr/>
        </p:nvSpPr>
        <p:spPr bwMode="auto">
          <a:xfrm>
            <a:off x="3706813" y="3505200"/>
            <a:ext cx="4191000" cy="3048000"/>
          </a:xfrm>
          <a:prstGeom prst="roundRect">
            <a:avLst>
              <a:gd name="adj" fmla="val 16667"/>
            </a:avLst>
          </a:prstGeom>
          <a:solidFill>
            <a:srgbClr val="F1FF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200">
                <a:solidFill>
                  <a:srgbClr val="FF3300"/>
                </a:solidFill>
                <a:latin typeface="Times New Roman" pitchFamily="18" charset="0"/>
              </a:rPr>
              <a:t>Additional KSAs</a:t>
            </a:r>
            <a:r>
              <a:rPr lang="en-US" sz="2200">
                <a:latin typeface="Times New Roman" pitchFamily="18" charset="0"/>
              </a:rPr>
              <a:t> play multiple roles.  You need to think about which ones you really DO want to include as targets of inference (validity) and which ones you really DON’T (invalidity).</a:t>
            </a:r>
          </a:p>
        </p:txBody>
      </p:sp>
      <p:grpSp>
        <p:nvGrpSpPr>
          <p:cNvPr id="13350" name="Group 37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3351" name="TextBox 38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3352" name="TextBox 39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3353" name="TextBox 40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1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14370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14371" name="Rectangle 65"/>
          <p:cNvSpPr>
            <a:spLocks noChangeArrowheads="1"/>
          </p:cNvSpPr>
          <p:nvPr/>
        </p:nvSpPr>
        <p:spPr bwMode="auto">
          <a:xfrm>
            <a:off x="4419600" y="1001713"/>
            <a:ext cx="4572000" cy="1831922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4372" name="Rectangle 66"/>
          <p:cNvSpPr>
            <a:spLocks noChangeArrowheads="1"/>
          </p:cNvSpPr>
          <p:nvPr/>
        </p:nvSpPr>
        <p:spPr bwMode="auto">
          <a:xfrm>
            <a:off x="4419600" y="3412473"/>
            <a:ext cx="4572000" cy="3352800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grpSp>
        <p:nvGrpSpPr>
          <p:cNvPr id="14373" name="Group 69"/>
          <p:cNvGrpSpPr>
            <a:grpSpLocks/>
          </p:cNvGrpSpPr>
          <p:nvPr/>
        </p:nvGrpSpPr>
        <p:grpSpPr bwMode="auto">
          <a:xfrm>
            <a:off x="2967038" y="2347913"/>
            <a:ext cx="4713287" cy="4200525"/>
            <a:chOff x="1869" y="1479"/>
            <a:chExt cx="2969" cy="2646"/>
          </a:xfrm>
        </p:grpSpPr>
        <p:sp>
          <p:nvSpPr>
            <p:cNvPr id="14379" name="AutoShape 67"/>
            <p:cNvSpPr>
              <a:spLocks noChangeArrowheads="1"/>
            </p:cNvSpPr>
            <p:nvPr/>
          </p:nvSpPr>
          <p:spPr bwMode="auto">
            <a:xfrm>
              <a:off x="2198" y="2205"/>
              <a:ext cx="2640" cy="1920"/>
            </a:xfrm>
            <a:prstGeom prst="roundRect">
              <a:avLst>
                <a:gd name="adj" fmla="val 16667"/>
              </a:avLst>
            </a:prstGeom>
            <a:solidFill>
              <a:srgbClr val="F1FF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en-US" sz="2200">
                  <a:latin typeface="Times New Roman" pitchFamily="18" charset="0"/>
                </a:rPr>
                <a:t>The </a:t>
              </a:r>
              <a:r>
                <a:rPr lang="en-US" sz="2200">
                  <a:solidFill>
                    <a:srgbClr val="FF3300"/>
                  </a:solidFill>
                  <a:latin typeface="Times New Roman" pitchFamily="18" charset="0"/>
                </a:rPr>
                <a:t>Additional KSAs</a:t>
              </a:r>
              <a:r>
                <a:rPr lang="en-US" sz="2200">
                  <a:latin typeface="Times New Roman" pitchFamily="18" charset="0"/>
                </a:rPr>
                <a:t> you DO want to include as targets of inference are part of the claim.  E.g., knowing Mendel’s laws as well as being able to formulate a model in an investigation.</a:t>
              </a:r>
            </a:p>
          </p:txBody>
        </p:sp>
        <p:sp>
          <p:nvSpPr>
            <p:cNvPr id="14380" name="AutoShape 68"/>
            <p:cNvSpPr>
              <a:spLocks noChangeArrowheads="1"/>
            </p:cNvSpPr>
            <p:nvPr/>
          </p:nvSpPr>
          <p:spPr bwMode="auto">
            <a:xfrm rot="2078877">
              <a:off x="1869" y="1479"/>
              <a:ext cx="1008" cy="240"/>
            </a:xfrm>
            <a:prstGeom prst="leftArrow">
              <a:avLst>
                <a:gd name="adj1" fmla="val 50000"/>
                <a:gd name="adj2" fmla="val 10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44486" name="AutoShape 70"/>
          <p:cNvSpPr>
            <a:spLocks noChangeArrowheads="1"/>
          </p:cNvSpPr>
          <p:nvPr/>
        </p:nvSpPr>
        <p:spPr bwMode="auto">
          <a:xfrm>
            <a:off x="6019800" y="5638800"/>
            <a:ext cx="2971800" cy="990600"/>
          </a:xfrm>
          <a:prstGeom prst="roundRect">
            <a:avLst>
              <a:gd name="adj" fmla="val 16667"/>
            </a:avLst>
          </a:prstGeom>
          <a:solidFill>
            <a:srgbClr val="FFD4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Connected with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Variable Features of Tasks</a:t>
            </a:r>
            <a:r>
              <a:rPr lang="en-US" sz="2000">
                <a:latin typeface="Times New Roman" pitchFamily="18" charset="0"/>
              </a:rPr>
              <a:t>.</a:t>
            </a:r>
          </a:p>
        </p:txBody>
      </p:sp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4376" name="TextBox 40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4377" name="TextBox 41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4378" name="TextBox 42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15394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15395" name="Rectangle 65"/>
          <p:cNvSpPr>
            <a:spLocks noChangeArrowheads="1"/>
          </p:cNvSpPr>
          <p:nvPr/>
        </p:nvSpPr>
        <p:spPr bwMode="auto">
          <a:xfrm>
            <a:off x="4419600" y="1001712"/>
            <a:ext cx="4572000" cy="1841971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5396" name="Rectangle 66"/>
          <p:cNvSpPr>
            <a:spLocks noChangeArrowheads="1"/>
          </p:cNvSpPr>
          <p:nvPr/>
        </p:nvSpPr>
        <p:spPr bwMode="auto">
          <a:xfrm>
            <a:off x="4419600" y="3422521"/>
            <a:ext cx="4572000" cy="3352800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7448" name="AutoShape 68"/>
          <p:cNvSpPr>
            <a:spLocks noChangeArrowheads="1"/>
          </p:cNvSpPr>
          <p:nvPr/>
        </p:nvSpPr>
        <p:spPr bwMode="auto">
          <a:xfrm>
            <a:off x="3832225" y="3352800"/>
            <a:ext cx="4191000" cy="3048000"/>
          </a:xfrm>
          <a:prstGeom prst="roundRect">
            <a:avLst>
              <a:gd name="adj" fmla="val 16667"/>
            </a:avLst>
          </a:prstGeom>
          <a:solidFill>
            <a:srgbClr val="F1FF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200">
                <a:latin typeface="Times New Roman" pitchFamily="18" charset="0"/>
              </a:rPr>
              <a:t>The </a:t>
            </a:r>
            <a:r>
              <a:rPr lang="en-US" sz="2200">
                <a:solidFill>
                  <a:srgbClr val="FF3300"/>
                </a:solidFill>
                <a:latin typeface="Times New Roman" pitchFamily="18" charset="0"/>
              </a:rPr>
              <a:t>Additional KSAs</a:t>
            </a:r>
            <a:r>
              <a:rPr lang="en-US" sz="2200">
                <a:latin typeface="Times New Roman" pitchFamily="18" charset="0"/>
              </a:rPr>
              <a:t> you DON’T want to include as targets of inference introduce construct-irrelevant reasons for poor performance.  (Especially important for assessing special populations – UDL &amp; accommodations.)</a:t>
            </a:r>
          </a:p>
        </p:txBody>
      </p:sp>
      <p:sp>
        <p:nvSpPr>
          <p:cNvPr id="446534" name="AutoShape 70"/>
          <p:cNvSpPr>
            <a:spLocks noChangeArrowheads="1"/>
          </p:cNvSpPr>
          <p:nvPr/>
        </p:nvSpPr>
        <p:spPr bwMode="auto">
          <a:xfrm>
            <a:off x="6019800" y="5638800"/>
            <a:ext cx="2971800" cy="990600"/>
          </a:xfrm>
          <a:prstGeom prst="roundRect">
            <a:avLst>
              <a:gd name="adj" fmla="val 16667"/>
            </a:avLst>
          </a:prstGeom>
          <a:solidFill>
            <a:srgbClr val="FFD4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Connected with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Variable Features of Tasks </a:t>
            </a:r>
            <a:r>
              <a:rPr lang="en-US" sz="2000">
                <a:latin typeface="Times New Roman" pitchFamily="18" charset="0"/>
              </a:rPr>
              <a:t>&amp;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 Work Products</a:t>
            </a:r>
            <a:r>
              <a:rPr lang="en-US" sz="2000">
                <a:latin typeface="Times New Roman" pitchFamily="18" charset="0"/>
              </a:rPr>
              <a:t>.</a:t>
            </a:r>
          </a:p>
        </p:txBody>
      </p:sp>
      <p:grpSp>
        <p:nvGrpSpPr>
          <p:cNvPr id="15399" name="Group 39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5400" name="TextBox 40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5401" name="TextBox 41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5402" name="TextBox 42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8" grpId="0" animBg="1"/>
      <p:bldP spid="4465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16418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16419" name="Rectangle 65"/>
          <p:cNvSpPr>
            <a:spLocks noChangeArrowheads="1"/>
          </p:cNvSpPr>
          <p:nvPr/>
        </p:nvSpPr>
        <p:spPr bwMode="auto">
          <a:xfrm>
            <a:off x="4408488" y="1010696"/>
            <a:ext cx="4572000" cy="2385646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6420" name="Rectangle 66"/>
          <p:cNvSpPr>
            <a:spLocks noChangeArrowheads="1"/>
          </p:cNvSpPr>
          <p:nvPr/>
        </p:nvSpPr>
        <p:spPr bwMode="auto">
          <a:xfrm>
            <a:off x="4408488" y="4157533"/>
            <a:ext cx="4572000" cy="2667000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70" name="AutoShape 68"/>
          <p:cNvSpPr>
            <a:spLocks noChangeArrowheads="1"/>
          </p:cNvSpPr>
          <p:nvPr/>
        </p:nvSpPr>
        <p:spPr bwMode="auto">
          <a:xfrm>
            <a:off x="4876800" y="4114800"/>
            <a:ext cx="4191000" cy="2590800"/>
          </a:xfrm>
          <a:prstGeom prst="roundRect">
            <a:avLst>
              <a:gd name="adj" fmla="val 16667"/>
            </a:avLst>
          </a:prstGeom>
          <a:solidFill>
            <a:srgbClr val="EAFFA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200">
                <a:latin typeface="Times New Roman" pitchFamily="18" charset="0"/>
              </a:rPr>
              <a:t>The </a:t>
            </a:r>
            <a:r>
              <a:rPr lang="en-US" sz="2200">
                <a:solidFill>
                  <a:srgbClr val="FF3300"/>
                </a:solidFill>
                <a:latin typeface="Times New Roman" pitchFamily="18" charset="0"/>
              </a:rPr>
              <a:t>Characteristic Features of Tasks</a:t>
            </a:r>
            <a:r>
              <a:rPr lang="en-US" sz="2200">
                <a:latin typeface="Times New Roman" pitchFamily="18" charset="0"/>
              </a:rPr>
              <a:t> help you think about critical </a:t>
            </a:r>
            <a:r>
              <a:rPr lang="en-US" sz="2200">
                <a:solidFill>
                  <a:srgbClr val="709800"/>
                </a:solidFill>
                <a:latin typeface="Times New Roman" pitchFamily="18" charset="0"/>
              </a:rPr>
              <a:t>features of the tasks situation</a:t>
            </a:r>
            <a:r>
              <a:rPr lang="en-US" sz="2200">
                <a:latin typeface="Times New Roman" pitchFamily="18" charset="0"/>
              </a:rPr>
              <a:t> you need to get evidence about the </a:t>
            </a:r>
            <a:r>
              <a:rPr lang="en-US" sz="2200">
                <a:solidFill>
                  <a:srgbClr val="FF3300"/>
                </a:solidFill>
                <a:latin typeface="Times New Roman" pitchFamily="18" charset="0"/>
              </a:rPr>
              <a:t>Focal KSAs</a:t>
            </a:r>
            <a:r>
              <a:rPr lang="en-US" sz="2200">
                <a:latin typeface="Times New Roman" pitchFamily="18" charset="0"/>
              </a:rPr>
              <a:t>.</a:t>
            </a:r>
          </a:p>
        </p:txBody>
      </p:sp>
      <p:sp>
        <p:nvSpPr>
          <p:cNvPr id="18471" name="AutoShape 71"/>
          <p:cNvSpPr>
            <a:spLocks noChangeArrowheads="1"/>
          </p:cNvSpPr>
          <p:nvPr/>
        </p:nvSpPr>
        <p:spPr bwMode="auto">
          <a:xfrm>
            <a:off x="2446020" y="4114800"/>
            <a:ext cx="2419350" cy="457200"/>
          </a:xfrm>
          <a:prstGeom prst="leftArrow">
            <a:avLst>
              <a:gd name="adj1" fmla="val 50000"/>
              <a:gd name="adj2" fmla="val 1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2100000"/>
            </a:camera>
            <a:lightRig rig="threePt" dir="t"/>
          </a:scene3d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16423" name="Group 37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6424" name="TextBox 38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6425" name="TextBox 39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6426" name="TextBox 40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17442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17443" name="Rectangle 65"/>
          <p:cNvSpPr>
            <a:spLocks noChangeArrowheads="1"/>
          </p:cNvSpPr>
          <p:nvPr/>
        </p:nvSpPr>
        <p:spPr bwMode="auto">
          <a:xfrm>
            <a:off x="4419600" y="1021808"/>
            <a:ext cx="4572000" cy="3108063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7444" name="Rectangle 66"/>
          <p:cNvSpPr>
            <a:spLocks noChangeArrowheads="1"/>
          </p:cNvSpPr>
          <p:nvPr/>
        </p:nvSpPr>
        <p:spPr bwMode="auto">
          <a:xfrm>
            <a:off x="4419600" y="4890417"/>
            <a:ext cx="4572000" cy="1930400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grpSp>
        <p:nvGrpSpPr>
          <p:cNvPr id="17445" name="Group 40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7450" name="TextBox 41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7451" name="TextBox 42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7452" name="TextBox 43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593975" y="914400"/>
            <a:ext cx="6169025" cy="3929063"/>
            <a:chOff x="2594102" y="914400"/>
            <a:chExt cx="6168898" cy="3929131"/>
          </a:xfrm>
        </p:grpSpPr>
        <p:sp>
          <p:nvSpPr>
            <p:cNvPr id="17448" name="AutoShape 68"/>
            <p:cNvSpPr>
              <a:spLocks noChangeArrowheads="1"/>
            </p:cNvSpPr>
            <p:nvPr/>
          </p:nvSpPr>
          <p:spPr bwMode="auto">
            <a:xfrm>
              <a:off x="4572000" y="914400"/>
              <a:ext cx="4191000" cy="2320290"/>
            </a:xfrm>
            <a:prstGeom prst="roundRect">
              <a:avLst>
                <a:gd name="adj" fmla="val 16667"/>
              </a:avLst>
            </a:prstGeom>
            <a:solidFill>
              <a:srgbClr val="F1FF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en-US" sz="2200">
                  <a:solidFill>
                    <a:srgbClr val="FF3300"/>
                  </a:solidFill>
                  <a:latin typeface="Times New Roman" pitchFamily="18" charset="0"/>
                </a:rPr>
                <a:t>Variable Features of Tasks</a:t>
              </a:r>
              <a:r>
                <a:rPr lang="en-US" sz="2200">
                  <a:latin typeface="Times New Roman" pitchFamily="18" charset="0"/>
                </a:rPr>
                <a:t> also help you think about </a:t>
              </a:r>
              <a:r>
                <a:rPr lang="en-US" sz="2200">
                  <a:solidFill>
                    <a:srgbClr val="709800"/>
                  </a:solidFill>
                  <a:latin typeface="Times New Roman" pitchFamily="18" charset="0"/>
                </a:rPr>
                <a:t>data concerning the situation</a:t>
              </a:r>
              <a:r>
                <a:rPr lang="en-US" sz="2200">
                  <a:latin typeface="Times New Roman" pitchFamily="18" charset="0"/>
                </a:rPr>
                <a:t> – but now to influence difficulty …</a:t>
              </a:r>
            </a:p>
          </p:txBody>
        </p:sp>
        <p:sp>
          <p:nvSpPr>
            <p:cNvPr id="46" name="AutoShape 67"/>
            <p:cNvSpPr>
              <a:spLocks noChangeArrowheads="1"/>
            </p:cNvSpPr>
            <p:nvPr/>
          </p:nvSpPr>
          <p:spPr bwMode="auto">
            <a:xfrm rot="19186348">
              <a:off x="2594102" y="4506981"/>
              <a:ext cx="1966348" cy="336550"/>
            </a:xfrm>
            <a:prstGeom prst="leftArrow">
              <a:avLst>
                <a:gd name="adj1" fmla="val 50000"/>
                <a:gd name="adj2" fmla="val 203774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20399999"/>
              </a:camera>
              <a:lightRig rig="threePt" dir="t"/>
            </a:scene3d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9497" name="AutoShape 71"/>
          <p:cNvSpPr>
            <a:spLocks noChangeArrowheads="1"/>
          </p:cNvSpPr>
          <p:nvPr/>
        </p:nvSpPr>
        <p:spPr bwMode="auto">
          <a:xfrm>
            <a:off x="5794375" y="2768600"/>
            <a:ext cx="3197225" cy="1049338"/>
          </a:xfrm>
          <a:prstGeom prst="roundRect">
            <a:avLst>
              <a:gd name="adj" fmla="val 16667"/>
            </a:avLst>
          </a:prstGeom>
          <a:solidFill>
            <a:srgbClr val="FFD4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or to bring in or reduce demand for </a:t>
            </a:r>
            <a:r>
              <a:rPr lang="en-US" sz="1800">
                <a:solidFill>
                  <a:srgbClr val="FF3300"/>
                </a:solidFill>
                <a:latin typeface="Times New Roman" pitchFamily="18" charset="0"/>
              </a:rPr>
              <a:t>Additional KSAs</a:t>
            </a:r>
            <a:r>
              <a:rPr lang="en-US" sz="1800">
                <a:latin typeface="Times New Roman" pitchFamily="18" charset="0"/>
              </a:rPr>
              <a:t> to avoid </a:t>
            </a:r>
            <a:r>
              <a:rPr lang="en-US" sz="1800">
                <a:solidFill>
                  <a:srgbClr val="709800"/>
                </a:solidFill>
                <a:latin typeface="Times New Roman" pitchFamily="18" charset="0"/>
              </a:rPr>
              <a:t>alternative explanations</a:t>
            </a:r>
            <a:r>
              <a:rPr lang="en-US" sz="18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18466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18467" name="Rectangle 65"/>
          <p:cNvSpPr>
            <a:spLocks noChangeArrowheads="1"/>
          </p:cNvSpPr>
          <p:nvPr/>
        </p:nvSpPr>
        <p:spPr bwMode="auto">
          <a:xfrm>
            <a:off x="4397375" y="1011760"/>
            <a:ext cx="4572000" cy="3118111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68" name="Rectangle 66"/>
          <p:cNvSpPr>
            <a:spLocks noChangeArrowheads="1"/>
          </p:cNvSpPr>
          <p:nvPr/>
        </p:nvSpPr>
        <p:spPr bwMode="auto">
          <a:xfrm>
            <a:off x="4397375" y="4880369"/>
            <a:ext cx="4572000" cy="1930400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0519" name="AutoShape 68"/>
          <p:cNvSpPr>
            <a:spLocks noChangeArrowheads="1"/>
          </p:cNvSpPr>
          <p:nvPr/>
        </p:nvSpPr>
        <p:spPr bwMode="auto">
          <a:xfrm>
            <a:off x="4572000" y="1143000"/>
            <a:ext cx="4191000" cy="2590800"/>
          </a:xfrm>
          <a:prstGeom prst="roundRect">
            <a:avLst>
              <a:gd name="adj" fmla="val 16667"/>
            </a:avLst>
          </a:prstGeom>
          <a:solidFill>
            <a:srgbClr val="F1FF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200">
                <a:latin typeface="Times New Roman" pitchFamily="18" charset="0"/>
              </a:rPr>
              <a:t>Some </a:t>
            </a:r>
            <a:r>
              <a:rPr lang="en-US" sz="2200">
                <a:solidFill>
                  <a:srgbClr val="FF3300"/>
                </a:solidFill>
                <a:latin typeface="Times New Roman" pitchFamily="18" charset="0"/>
              </a:rPr>
              <a:t>Variable Features of Tasks</a:t>
            </a:r>
            <a:r>
              <a:rPr lang="en-US" sz="2200">
                <a:latin typeface="Times New Roman" pitchFamily="18" charset="0"/>
              </a:rPr>
              <a:t> help you match features of tasks and background / knowledge / characteristics of students: Interests, familiarity, previous instruction.</a:t>
            </a:r>
          </a:p>
        </p:txBody>
      </p:sp>
      <p:grpSp>
        <p:nvGrpSpPr>
          <p:cNvPr id="18470" name="Group 38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8472" name="TextBox 39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8473" name="TextBox 40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8474" name="TextBox 41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  <p:sp>
        <p:nvSpPr>
          <p:cNvPr id="44" name="AutoShape 67"/>
          <p:cNvSpPr>
            <a:spLocks noChangeArrowheads="1"/>
          </p:cNvSpPr>
          <p:nvPr/>
        </p:nvSpPr>
        <p:spPr bwMode="auto">
          <a:xfrm rot="-2413652">
            <a:off x="2228850" y="4006850"/>
            <a:ext cx="2743200" cy="336550"/>
          </a:xfrm>
          <a:prstGeom prst="leftArrow">
            <a:avLst>
              <a:gd name="adj1" fmla="val 50000"/>
              <a:gd name="adj2" fmla="val 20377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9" grpId="0" animBg="1"/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19490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19491" name="Rectangle 65"/>
          <p:cNvSpPr>
            <a:spLocks noChangeArrowheads="1"/>
          </p:cNvSpPr>
          <p:nvPr/>
        </p:nvSpPr>
        <p:spPr bwMode="auto">
          <a:xfrm>
            <a:off x="4397375" y="977900"/>
            <a:ext cx="4572000" cy="3885502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9492" name="Rectangle 66"/>
          <p:cNvSpPr>
            <a:spLocks noChangeArrowheads="1"/>
          </p:cNvSpPr>
          <p:nvPr/>
        </p:nvSpPr>
        <p:spPr bwMode="auto">
          <a:xfrm>
            <a:off x="4397375" y="5392608"/>
            <a:ext cx="4572000" cy="1397000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34244" name="AutoShape 68"/>
          <p:cNvSpPr>
            <a:spLocks noChangeArrowheads="1"/>
          </p:cNvSpPr>
          <p:nvPr/>
        </p:nvSpPr>
        <p:spPr bwMode="auto">
          <a:xfrm>
            <a:off x="4419600" y="1354138"/>
            <a:ext cx="4191000" cy="2209800"/>
          </a:xfrm>
          <a:prstGeom prst="roundRect">
            <a:avLst>
              <a:gd name="adj" fmla="val 16667"/>
            </a:avLst>
          </a:prstGeom>
          <a:solidFill>
            <a:srgbClr val="F1FF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200">
                <a:solidFill>
                  <a:srgbClr val="FF3300"/>
                </a:solidFill>
                <a:latin typeface="Times New Roman" pitchFamily="18" charset="0"/>
              </a:rPr>
              <a:t>Potential Work Products</a:t>
            </a:r>
            <a:r>
              <a:rPr lang="en-US" sz="2200">
                <a:latin typeface="Times New Roman" pitchFamily="18" charset="0"/>
              </a:rPr>
              <a:t> help you think about what you want to capture from a performance –product, process, constructed model, written explanation, etc.</a:t>
            </a:r>
          </a:p>
        </p:txBody>
      </p:sp>
      <p:sp>
        <p:nvSpPr>
          <p:cNvPr id="21545" name="AutoShape 71"/>
          <p:cNvSpPr>
            <a:spLocks noChangeArrowheads="1"/>
          </p:cNvSpPr>
          <p:nvPr/>
        </p:nvSpPr>
        <p:spPr bwMode="auto">
          <a:xfrm>
            <a:off x="5527675" y="5407025"/>
            <a:ext cx="3429000" cy="1257300"/>
          </a:xfrm>
          <a:prstGeom prst="roundRect">
            <a:avLst>
              <a:gd name="adj" fmla="val 16667"/>
            </a:avLst>
          </a:prstGeom>
          <a:solidFill>
            <a:srgbClr val="FFD4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Can also call attention to demand for </a:t>
            </a:r>
            <a:r>
              <a:rPr lang="en-US" sz="1800">
                <a:solidFill>
                  <a:srgbClr val="FF3300"/>
                </a:solidFill>
                <a:latin typeface="Times New Roman" pitchFamily="18" charset="0"/>
              </a:rPr>
              <a:t>Additional KSAs,</a:t>
            </a:r>
            <a:r>
              <a:rPr lang="en-US" sz="1800">
                <a:latin typeface="Times New Roman" pitchFamily="18" charset="0"/>
              </a:rPr>
              <a:t> &amp; avoid </a:t>
            </a:r>
            <a:r>
              <a:rPr lang="en-US" sz="1800">
                <a:solidFill>
                  <a:srgbClr val="709800"/>
                </a:solidFill>
                <a:latin typeface="Times New Roman" pitchFamily="18" charset="0"/>
              </a:rPr>
              <a:t>alternative explanations for poor performance</a:t>
            </a:r>
            <a:endParaRPr lang="en-US" sz="1800">
              <a:latin typeface="Times New Roman" pitchFamily="18" charset="0"/>
            </a:endParaRPr>
          </a:p>
        </p:txBody>
      </p:sp>
      <p:grpSp>
        <p:nvGrpSpPr>
          <p:cNvPr id="19495" name="Group 40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9497" name="TextBox 41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9498" name="TextBox 42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9499" name="TextBox 43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  <p:sp>
        <p:nvSpPr>
          <p:cNvPr id="434243" name="AutoShape 67"/>
          <p:cNvSpPr>
            <a:spLocks noChangeArrowheads="1"/>
          </p:cNvSpPr>
          <p:nvPr/>
        </p:nvSpPr>
        <p:spPr bwMode="auto">
          <a:xfrm rot="-2413652">
            <a:off x="2228850" y="4006850"/>
            <a:ext cx="2743200" cy="336550"/>
          </a:xfrm>
          <a:prstGeom prst="leftArrow">
            <a:avLst>
              <a:gd name="adj1" fmla="val 50000"/>
              <a:gd name="adj2" fmla="val 20377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244" grpId="0" animBg="1"/>
      <p:bldP spid="21545" grpId="0" animBg="1"/>
      <p:bldP spid="4342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20514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20515" name="Rectangle 65"/>
          <p:cNvSpPr>
            <a:spLocks noChangeArrowheads="1"/>
          </p:cNvSpPr>
          <p:nvPr/>
        </p:nvSpPr>
        <p:spPr bwMode="auto">
          <a:xfrm>
            <a:off x="4397375" y="1037160"/>
            <a:ext cx="4572000" cy="4338707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0516" name="Rectangle 66"/>
          <p:cNvSpPr>
            <a:spLocks noChangeArrowheads="1"/>
          </p:cNvSpPr>
          <p:nvPr/>
        </p:nvSpPr>
        <p:spPr bwMode="auto">
          <a:xfrm>
            <a:off x="4397375" y="6135017"/>
            <a:ext cx="4572000" cy="711200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3048000" y="2514600"/>
            <a:ext cx="5649913" cy="2209800"/>
            <a:chOff x="1920" y="1584"/>
            <a:chExt cx="3559" cy="1392"/>
          </a:xfrm>
        </p:grpSpPr>
        <p:sp>
          <p:nvSpPr>
            <p:cNvPr id="20522" name="AutoShape 72"/>
            <p:cNvSpPr>
              <a:spLocks noChangeArrowheads="1"/>
            </p:cNvSpPr>
            <p:nvPr/>
          </p:nvSpPr>
          <p:spPr bwMode="auto">
            <a:xfrm>
              <a:off x="2839" y="1584"/>
              <a:ext cx="2640" cy="1392"/>
            </a:xfrm>
            <a:prstGeom prst="roundRect">
              <a:avLst>
                <a:gd name="adj" fmla="val 16667"/>
              </a:avLst>
            </a:prstGeom>
            <a:solidFill>
              <a:srgbClr val="F1FF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2200">
                  <a:solidFill>
                    <a:srgbClr val="FF3300"/>
                  </a:solidFill>
                  <a:latin typeface="Times New Roman" pitchFamily="18" charset="0"/>
                </a:rPr>
                <a:t>Potential Observations</a:t>
              </a:r>
              <a:r>
                <a:rPr lang="en-US" sz="2200">
                  <a:latin typeface="Times New Roman" pitchFamily="18" charset="0"/>
                </a:rPr>
                <a:t> are possibilities for the qualities of </a:t>
              </a:r>
              <a:r>
                <a:rPr lang="en-US" sz="2200">
                  <a:solidFill>
                    <a:srgbClr val="FF3300"/>
                  </a:solidFill>
                  <a:latin typeface="Times New Roman" pitchFamily="18" charset="0"/>
                </a:rPr>
                <a:t>Work Products</a:t>
              </a:r>
              <a:r>
                <a:rPr lang="en-US" sz="2200">
                  <a:latin typeface="Times New Roman" pitchFamily="18" charset="0"/>
                </a:rPr>
                <a:t> – i.e., the </a:t>
              </a:r>
              <a:r>
                <a:rPr lang="en-US" sz="2200">
                  <a:solidFill>
                    <a:srgbClr val="709800"/>
                  </a:solidFill>
                  <a:latin typeface="Times New Roman" pitchFamily="18" charset="0"/>
                </a:rPr>
                <a:t>data concerning the performance</a:t>
              </a:r>
              <a:r>
                <a:rPr lang="en-US" sz="2200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20523" name="AutoShape 71"/>
            <p:cNvSpPr>
              <a:spLocks noChangeArrowheads="1"/>
            </p:cNvSpPr>
            <p:nvPr/>
          </p:nvSpPr>
          <p:spPr bwMode="auto">
            <a:xfrm>
              <a:off x="1920" y="2112"/>
              <a:ext cx="1008" cy="212"/>
            </a:xfrm>
            <a:prstGeom prst="leftArrow">
              <a:avLst>
                <a:gd name="adj1" fmla="val 50000"/>
                <a:gd name="adj2" fmla="val 118868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0518" name="Group 38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20519" name="TextBox 39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20520" name="TextBox 40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20521" name="TextBox 41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21538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21539" name="Rectangle 65"/>
          <p:cNvSpPr>
            <a:spLocks noChangeArrowheads="1"/>
          </p:cNvSpPr>
          <p:nvPr/>
        </p:nvSpPr>
        <p:spPr bwMode="auto">
          <a:xfrm>
            <a:off x="4419600" y="1026047"/>
            <a:ext cx="4572000" cy="5073301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759075" y="3336925"/>
            <a:ext cx="5595938" cy="2209800"/>
            <a:chOff x="2759140" y="3337560"/>
            <a:chExt cx="5595872" cy="2209800"/>
          </a:xfrm>
        </p:grpSpPr>
        <p:sp>
          <p:nvSpPr>
            <p:cNvPr id="21545" name="AutoShape 68"/>
            <p:cNvSpPr>
              <a:spLocks noChangeArrowheads="1"/>
            </p:cNvSpPr>
            <p:nvPr/>
          </p:nvSpPr>
          <p:spPr bwMode="auto">
            <a:xfrm>
              <a:off x="4164012" y="3337560"/>
              <a:ext cx="4191000" cy="2209800"/>
            </a:xfrm>
            <a:prstGeom prst="roundRect">
              <a:avLst>
                <a:gd name="adj" fmla="val 16667"/>
              </a:avLst>
            </a:prstGeom>
            <a:solidFill>
              <a:srgbClr val="F1FF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2200">
                  <a:latin typeface="Times New Roman" pitchFamily="18" charset="0"/>
                </a:rPr>
                <a:t>And </a:t>
              </a:r>
              <a:r>
                <a:rPr lang="en-US" sz="2200">
                  <a:solidFill>
                    <a:srgbClr val="FF3300"/>
                  </a:solidFill>
                  <a:latin typeface="Times New Roman" pitchFamily="18" charset="0"/>
                </a:rPr>
                <a:t>Potential Rubrics</a:t>
              </a:r>
              <a:r>
                <a:rPr lang="en-US" sz="2200">
                  <a:latin typeface="Times New Roman" pitchFamily="18" charset="0"/>
                </a:rPr>
                <a:t> are algorithms/rubrics/rules for evaluating </a:t>
              </a:r>
              <a:r>
                <a:rPr lang="en-US" sz="2200">
                  <a:solidFill>
                    <a:srgbClr val="FF3300"/>
                  </a:solidFill>
                  <a:latin typeface="Times New Roman" pitchFamily="18" charset="0"/>
                </a:rPr>
                <a:t>Work Products</a:t>
              </a:r>
              <a:r>
                <a:rPr lang="en-US" sz="2200">
                  <a:latin typeface="Times New Roman" pitchFamily="18" charset="0"/>
                </a:rPr>
                <a:t> to interpret evidence from the student’s performance.</a:t>
              </a:r>
            </a:p>
          </p:txBody>
        </p:sp>
        <p:sp>
          <p:nvSpPr>
            <p:cNvPr id="23591" name="AutoShape 69"/>
            <p:cNvSpPr>
              <a:spLocks noChangeArrowheads="1"/>
            </p:cNvSpPr>
            <p:nvPr/>
          </p:nvSpPr>
          <p:spPr bwMode="auto">
            <a:xfrm rot="20529653">
              <a:off x="2759140" y="3869956"/>
              <a:ext cx="1883505" cy="336550"/>
            </a:xfrm>
            <a:prstGeom prst="leftArrow">
              <a:avLst>
                <a:gd name="adj1" fmla="val 50000"/>
                <a:gd name="adj2" fmla="val 135849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9199999"/>
              </a:camera>
              <a:lightRig rig="threePt" dir="t"/>
            </a:scene3d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1541" name="Group 37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21542" name="TextBox 38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21543" name="TextBox 39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21544" name="TextBox 40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1038" y="274638"/>
            <a:ext cx="8229600" cy="974725"/>
          </a:xfrm>
        </p:spPr>
        <p:txBody>
          <a:bodyPr anchor="t"/>
          <a:lstStyle/>
          <a:p>
            <a:r>
              <a:rPr lang="en-US" sz="3400" smtClean="0"/>
              <a:t>Current Catalog of Design Patterns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65125" y="1554163"/>
            <a:ext cx="8229600" cy="4694237"/>
          </a:xfrm>
        </p:spPr>
        <p:txBody>
          <a:bodyPr/>
          <a:lstStyle/>
          <a:p>
            <a:pPr>
              <a:lnSpc>
                <a:spcPts val="4000"/>
              </a:lnSpc>
              <a:buFont typeface="Wingdings" pitchFamily="2" charset="2"/>
              <a:buChar char="q"/>
            </a:pPr>
            <a:r>
              <a:rPr lang="en-US" sz="2400" dirty="0" smtClean="0"/>
              <a:t>ECD/PADI related projects have produced over 100 Design Patterns</a:t>
            </a:r>
          </a:p>
          <a:p>
            <a:pPr>
              <a:lnSpc>
                <a:spcPts val="4000"/>
              </a:lnSpc>
              <a:buFont typeface="Wingdings" pitchFamily="2" charset="2"/>
              <a:buChar char="q"/>
            </a:pPr>
            <a:r>
              <a:rPr lang="en-US" sz="2400" dirty="0" smtClean="0"/>
              <a:t>Domains include science inquiry, science content, mathematics, economics, model-based reasoning</a:t>
            </a:r>
          </a:p>
          <a:p>
            <a:pPr>
              <a:lnSpc>
                <a:spcPts val="4000"/>
              </a:lnSpc>
              <a:buFont typeface="Wingdings" pitchFamily="2" charset="2"/>
              <a:buChar char="q"/>
            </a:pPr>
            <a:r>
              <a:rPr lang="en-US" sz="2400" dirty="0" smtClean="0"/>
              <a:t>Span grades 3-16+</a:t>
            </a:r>
          </a:p>
          <a:p>
            <a:pPr>
              <a:lnSpc>
                <a:spcPts val="4000"/>
              </a:lnSpc>
              <a:buFont typeface="Wingdings" pitchFamily="2" charset="2"/>
              <a:buChar char="q"/>
            </a:pPr>
            <a:r>
              <a:rPr lang="en-US" sz="2400" dirty="0" smtClean="0"/>
              <a:t>Organized around themes, models, and processes, not surface features or formats of tasks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Support the design of scenario-based, multiple choice, and performance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design challenges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8538" y="1066800"/>
            <a:ext cx="7950200" cy="5638800"/>
          </a:xfrm>
        </p:spPr>
        <p:txBody>
          <a:bodyPr/>
          <a:lstStyle/>
          <a:p>
            <a:pPr eaLnBrk="1" hangingPunct="1"/>
            <a:r>
              <a:rPr lang="en-US" smtClean="0"/>
              <a:t>Hard-to-assess standards in the domain of interest </a:t>
            </a:r>
          </a:p>
          <a:p>
            <a:pPr lvl="1" eaLnBrk="1" hangingPunct="1">
              <a:lnSpc>
                <a:spcPts val="2800"/>
              </a:lnSpc>
            </a:pPr>
            <a:r>
              <a:rPr lang="en-US" smtClean="0"/>
              <a:t>e.g., inquiry science skills</a:t>
            </a:r>
          </a:p>
          <a:p>
            <a:pPr eaLnBrk="1" hangingPunct="1"/>
            <a:r>
              <a:rPr lang="en-US" smtClean="0"/>
              <a:t>Efficient and valid design and development of complex tasks</a:t>
            </a:r>
          </a:p>
          <a:p>
            <a:pPr lvl="1" eaLnBrk="1" hangingPunct="1">
              <a:lnSpc>
                <a:spcPts val="2800"/>
              </a:lnSpc>
            </a:pPr>
            <a:r>
              <a:rPr lang="en-US" smtClean="0"/>
              <a:t>e.g., scenarios, simulations</a:t>
            </a:r>
          </a:p>
          <a:p>
            <a:pPr eaLnBrk="1" hangingPunct="1"/>
            <a:r>
              <a:rPr lang="en-US" smtClean="0"/>
              <a:t>Accessibility of tasks for diverse learners </a:t>
            </a:r>
          </a:p>
          <a:p>
            <a:pPr lvl="1" eaLnBrk="1" hangingPunct="1">
              <a:lnSpc>
                <a:spcPts val="2800"/>
              </a:lnSpc>
            </a:pPr>
            <a:r>
              <a:rPr lang="en-US" smtClean="0"/>
              <a:t>varying perceptual and expressive capabilities</a:t>
            </a:r>
          </a:p>
          <a:p>
            <a:pPr lvl="1" eaLnBrk="1" hangingPunct="1">
              <a:lnSpc>
                <a:spcPts val="2800"/>
              </a:lnSpc>
            </a:pPr>
            <a:r>
              <a:rPr lang="en-US" smtClean="0"/>
              <a:t>valid use of assistive technology, modifications, alternative assessments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1038" y="274638"/>
            <a:ext cx="8229600" cy="974725"/>
          </a:xfrm>
        </p:spPr>
        <p:txBody>
          <a:bodyPr anchor="t"/>
          <a:lstStyle/>
          <a:p>
            <a:r>
              <a:rPr lang="en-US" sz="3400" smtClean="0"/>
              <a:t>Current Catalog of Design Patterns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4225" y="1176338"/>
          <a:ext cx="7957458" cy="538842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295506"/>
                <a:gridCol w="1144696"/>
                <a:gridCol w="1062933"/>
                <a:gridCol w="1144696"/>
                <a:gridCol w="1265526"/>
                <a:gridCol w="1226461"/>
                <a:gridCol w="817640"/>
              </a:tblGrid>
              <a:tr h="1031943">
                <a:tc>
                  <a:txBody>
                    <a:bodyPr/>
                    <a:lstStyle/>
                    <a:p>
                      <a:pPr marL="69850" marR="0" indent="571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Subject Areas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571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Education Standards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571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Unifying Themes/ Inquiry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571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Big Ideas within Disciplines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571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Learning Progressions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571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Language Proficiency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571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Science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9850" marR="0" indent="635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57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4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2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80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4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Mathematics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35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24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Economics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3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5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Language Arts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31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5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Management/ Business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7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10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46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Second Language Acquisition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Grand Total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77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66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13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indent="6350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162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76200"/>
            <a:ext cx="80772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For more information…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8458200" cy="4114800"/>
          </a:xfrm>
        </p:spPr>
        <p:txBody>
          <a:bodyPr/>
          <a:lstStyle/>
          <a:p>
            <a:pPr marL="609600" indent="-609600" eaLnBrk="1" hangingPunct="1"/>
            <a:r>
              <a:rPr lang="en-US" sz="2800" dirty="0" smtClean="0"/>
              <a:t>PADI: Principled Assessment Design for Inquiry </a:t>
            </a:r>
          </a:p>
          <a:p>
            <a:pPr marL="990600" lvl="1" indent="-533400" eaLnBrk="1" hangingPunct="1"/>
            <a:r>
              <a:rPr lang="en-US" sz="2400" dirty="0" smtClean="0"/>
              <a:t>http://padi.sri.com</a:t>
            </a:r>
          </a:p>
          <a:p>
            <a:pPr marL="990600" lvl="1" indent="-533400" eaLnBrk="1" hangingPunct="1"/>
            <a:r>
              <a:rPr lang="en-US" sz="2400" dirty="0" smtClean="0"/>
              <a:t>Links to NSF &amp; IES follow-on projects </a:t>
            </a:r>
          </a:p>
          <a:p>
            <a:pPr marL="990600" lvl="1" indent="-533400" eaLnBrk="1" hangingPunct="1"/>
            <a:r>
              <a:rPr lang="en-US" sz="2400" dirty="0" smtClean="0"/>
              <a:t>Lots of Tech Reports, interactive online examples</a:t>
            </a:r>
          </a:p>
          <a:p>
            <a:pPr marL="609600" indent="-609600" eaLnBrk="1" hangingPunct="1"/>
            <a:r>
              <a:rPr lang="en-US" sz="2800" dirty="0" smtClean="0"/>
              <a:t>Bob Mislevy home page</a:t>
            </a:r>
          </a:p>
          <a:p>
            <a:pPr marL="990600" lvl="1" indent="-533400" eaLnBrk="1" hangingPunct="1"/>
            <a:r>
              <a:rPr lang="en-US" sz="2400" dirty="0" smtClean="0"/>
              <a:t>http://www.education.umd.edu/EDMS/mislevy/</a:t>
            </a:r>
          </a:p>
          <a:p>
            <a:pPr marL="990600" lvl="1" indent="-533400" eaLnBrk="1" hangingPunct="1"/>
            <a:r>
              <a:rPr lang="en-US" sz="2400" dirty="0" smtClean="0"/>
              <a:t>Links to papers on ECD</a:t>
            </a:r>
          </a:p>
          <a:p>
            <a:pPr marL="990600" lvl="1" indent="-533400" eaLnBrk="1" hangingPunct="1"/>
            <a:r>
              <a:rPr lang="en-US" sz="2400" dirty="0" smtClean="0"/>
              <a:t>Cisco applications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4000" b="1">
                <a:solidFill>
                  <a:schemeClr val="tx2"/>
                </a:solidFill>
                <a:latin typeface="Gill Sans MT" pitchFamily="34" charset="0"/>
              </a:rPr>
              <a:t>Now for the Good Stuff …</a:t>
            </a:r>
          </a:p>
        </p:txBody>
      </p:sp>
      <p:sp>
        <p:nvSpPr>
          <p:cNvPr id="25603" name="Rectangle 65"/>
          <p:cNvSpPr>
            <a:spLocks noChangeArrowheads="1"/>
          </p:cNvSpPr>
          <p:nvPr/>
        </p:nvSpPr>
        <p:spPr bwMode="auto">
          <a:xfrm>
            <a:off x="990600" y="1066800"/>
            <a:ext cx="769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Examples of design patterns with content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400" dirty="0">
                <a:latin typeface="Gill Sans MT" pitchFamily="34" charset="0"/>
              </a:rPr>
              <a:t>Different projects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400" dirty="0">
                <a:latin typeface="Gill Sans MT" pitchFamily="34" charset="0"/>
              </a:rPr>
              <a:t>Different grain sizes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400" dirty="0">
                <a:latin typeface="Gill Sans MT" pitchFamily="34" charset="0"/>
              </a:rPr>
              <a:t>Different users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How they are being used to tackle pervasive challenges of large-scale assessment.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How they evolved to suit needs of users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400" dirty="0">
                <a:latin typeface="Gill Sans MT" pitchFamily="34" charset="0"/>
              </a:rPr>
              <a:t>Same essential structure, but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400" dirty="0">
                <a:latin typeface="Gill Sans MT" pitchFamily="34" charset="0"/>
              </a:rPr>
              <a:t>Representations, language, emphases, and affordances tuned to users and needs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110000"/>
              </a:spcAft>
            </a:pPr>
            <a:r>
              <a:rPr lang="en-US" sz="3600" dirty="0" smtClean="0"/>
              <a:t>Design Patterns in Architecture</a:t>
            </a:r>
          </a:p>
          <a:p>
            <a:pPr eaLnBrk="1" hangingPunct="1">
              <a:spcBef>
                <a:spcPct val="0"/>
              </a:spcBef>
              <a:spcAft>
                <a:spcPct val="110000"/>
              </a:spcAft>
            </a:pPr>
            <a:r>
              <a:rPr lang="en-US" sz="3600" dirty="0" smtClean="0"/>
              <a:t>Design Patterns in Software Engineering</a:t>
            </a:r>
          </a:p>
          <a:p>
            <a:pPr eaLnBrk="1" hangingPunct="1">
              <a:spcBef>
                <a:spcPct val="0"/>
              </a:spcBef>
            </a:pPr>
            <a:r>
              <a:rPr lang="en-US" sz="3600" dirty="0" smtClean="0"/>
              <a:t>Design Patterns </a:t>
            </a:r>
            <a:r>
              <a:rPr lang="en-US" sz="3600" dirty="0" smtClean="0"/>
              <a:t>                                in </a:t>
            </a:r>
            <a:r>
              <a:rPr lang="en-US" sz="3600" dirty="0" smtClean="0"/>
              <a:t>Literature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Design Patterns</a:t>
            </a:r>
          </a:p>
        </p:txBody>
      </p:sp>
      <p:pic>
        <p:nvPicPr>
          <p:cNvPr id="477188" name="Picture 4" descr="Polti Cover Slide 1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3276600"/>
            <a:ext cx="2370138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189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1981200"/>
            <a:ext cx="3275013" cy="431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77190" name="Picture 6" descr="A Pattern Lang 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67275" y="1941513"/>
            <a:ext cx="3629025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191" name="Picture 7" descr="Gamma Book Cover S13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96112" y="2971800"/>
            <a:ext cx="260985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22250"/>
            <a:ext cx="7918450" cy="1143000"/>
          </a:xfrm>
        </p:spPr>
        <p:txBody>
          <a:bodyPr/>
          <a:lstStyle/>
          <a:p>
            <a:r>
              <a:rPr lang="en-US" sz="4000" smtClean="0"/>
              <a:t>Motivation for </a:t>
            </a:r>
            <a:br>
              <a:rPr lang="en-US" sz="4000" smtClean="0"/>
            </a:br>
            <a:r>
              <a:rPr lang="en-US" sz="4000" smtClean="0"/>
              <a:t>Assessment Design Patterns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08938" cy="4960938"/>
          </a:xfrm>
        </p:spPr>
        <p:txBody>
          <a:bodyPr/>
          <a:lstStyle/>
          <a:p>
            <a:r>
              <a:rPr lang="en-US" sz="2800" dirty="0" smtClean="0"/>
              <a:t>In-between structure, to connect...</a:t>
            </a:r>
          </a:p>
          <a:p>
            <a:pPr lvl="1"/>
            <a:r>
              <a:rPr lang="en-US" sz="2400" dirty="0" smtClean="0"/>
              <a:t>Thinking about science learning &amp; inquiry</a:t>
            </a:r>
          </a:p>
          <a:p>
            <a:pPr lvl="1"/>
            <a:r>
              <a:rPr lang="en-US" sz="2400" dirty="0" smtClean="0"/>
              <a:t>Technical elements of measurement &amp; delivery</a:t>
            </a:r>
          </a:p>
          <a:p>
            <a:r>
              <a:rPr lang="en-US" sz="2800" dirty="0" smtClean="0"/>
              <a:t>Narrative, not technical, contents</a:t>
            </a:r>
          </a:p>
          <a:p>
            <a:pPr eaLnBrk="1" hangingPunct="1"/>
            <a:r>
              <a:rPr lang="en-US" sz="2800" dirty="0" smtClean="0"/>
              <a:t>Some Design Patterns from PADI</a:t>
            </a:r>
          </a:p>
          <a:p>
            <a:pPr lvl="1" eaLnBrk="1" hangingPunct="1"/>
            <a:r>
              <a:rPr lang="en-US" sz="2400" dirty="0" smtClean="0"/>
              <a:t>Model-Based Reasoning</a:t>
            </a:r>
          </a:p>
          <a:p>
            <a:pPr marL="1314450" lvl="2" indent="-400050" eaLnBrk="1" hangingPunct="1"/>
            <a:r>
              <a:rPr lang="en-US" sz="2000" dirty="0" smtClean="0"/>
              <a:t>Model Formation; Evaluation; Model Revision; Use</a:t>
            </a:r>
          </a:p>
          <a:p>
            <a:pPr lvl="1" eaLnBrk="1" hangingPunct="1"/>
            <a:r>
              <a:rPr lang="en-US" sz="2400" dirty="0" smtClean="0"/>
              <a:t>Observational &amp; Experimental Investigations</a:t>
            </a:r>
          </a:p>
          <a:p>
            <a:pPr lvl="1" eaLnBrk="1" hangingPunct="1"/>
            <a:r>
              <a:rPr lang="en-US" sz="2400" dirty="0" smtClean="0"/>
              <a:t>Systems Thinking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22250"/>
            <a:ext cx="7918450" cy="1143000"/>
          </a:xfrm>
        </p:spPr>
        <p:txBody>
          <a:bodyPr/>
          <a:lstStyle/>
          <a:p>
            <a:r>
              <a:rPr lang="en-US" sz="4000" smtClean="0"/>
              <a:t>Motivation for </a:t>
            </a:r>
            <a:br>
              <a:rPr lang="en-US" sz="4000" smtClean="0"/>
            </a:br>
            <a:r>
              <a:rPr lang="en-US" sz="4000" smtClean="0"/>
              <a:t>Assessment Design Patterns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08938" cy="4572000"/>
          </a:xfrm>
        </p:spPr>
        <p:txBody>
          <a:bodyPr/>
          <a:lstStyle/>
          <a:p>
            <a:r>
              <a:rPr lang="en-US" smtClean="0"/>
              <a:t>They lay out a </a:t>
            </a:r>
            <a:r>
              <a:rPr lang="en-US" smtClean="0">
                <a:solidFill>
                  <a:srgbClr val="FF0000"/>
                </a:solidFill>
              </a:rPr>
              <a:t>design space </a:t>
            </a:r>
            <a:r>
              <a:rPr lang="en-US" smtClean="0"/>
              <a:t>for developers</a:t>
            </a:r>
          </a:p>
          <a:p>
            <a:pPr lvl="1"/>
            <a:r>
              <a:rPr lang="en-US" smtClean="0"/>
              <a:t>Choices, connections, examples</a:t>
            </a:r>
          </a:p>
          <a:p>
            <a:pPr lvl="1"/>
            <a:r>
              <a:rPr lang="en-US" smtClean="0"/>
              <a:t>Things to be aware of (e.g., research on Universal Design for Learning)</a:t>
            </a:r>
          </a:p>
          <a:p>
            <a:r>
              <a:rPr lang="en-US" smtClean="0"/>
              <a:t>Can improve both Efficiency + Validity</a:t>
            </a:r>
          </a:p>
          <a:p>
            <a:r>
              <a:rPr lang="en-US" smtClean="0"/>
              <a:t>Attributes reflect assessment argument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76200"/>
            <a:ext cx="78486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Assessment Arguments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5600" y="1166813"/>
            <a:ext cx="5118100" cy="4114800"/>
          </a:xfrm>
        </p:spPr>
        <p:txBody>
          <a:bodyPr/>
          <a:lstStyle/>
          <a:p>
            <a:pPr marL="609600" indent="-609600" eaLnBrk="1" hangingPunct="1">
              <a:lnSpc>
                <a:spcPts val="3600"/>
              </a:lnSpc>
              <a:spcBef>
                <a:spcPts val="600"/>
              </a:spcBef>
            </a:pPr>
            <a:r>
              <a:rPr lang="en-US" sz="2400" dirty="0" smtClean="0"/>
              <a:t>What complex of knowledge, skills, or other attributes should be assessed? </a:t>
            </a:r>
          </a:p>
          <a:p>
            <a:pPr marL="609600" indent="-609600" eaLnBrk="1" hangingPunct="1">
              <a:lnSpc>
                <a:spcPts val="3600"/>
              </a:lnSpc>
              <a:spcBef>
                <a:spcPts val="600"/>
              </a:spcBef>
            </a:pPr>
            <a:r>
              <a:rPr lang="en-US" sz="2400" dirty="0" smtClean="0"/>
              <a:t>What behaviors or performances should reveal those constructs? </a:t>
            </a:r>
          </a:p>
          <a:p>
            <a:pPr marL="609600" indent="-609600" eaLnBrk="1" hangingPunct="1">
              <a:lnSpc>
                <a:spcPts val="3600"/>
              </a:lnSpc>
              <a:spcBef>
                <a:spcPts val="1800"/>
              </a:spcBef>
            </a:pPr>
            <a:r>
              <a:rPr lang="en-US" sz="2400" dirty="0" smtClean="0"/>
              <a:t>What tasks or situations should elicit those behaviors? </a:t>
            </a:r>
          </a:p>
          <a:p>
            <a:pPr marL="609600" indent="-609600" eaLnBrk="1" hangingPunct="1"/>
            <a:endParaRPr lang="en-US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400" dirty="0" smtClean="0"/>
              <a:t>Messick, S. (1994).  The interplay of evidence and consequences in the validation of performance assessments. </a:t>
            </a:r>
            <a:r>
              <a:rPr lang="en-US" sz="1400" i="1" dirty="0" smtClean="0"/>
              <a:t>Educational Researcher, 23</a:t>
            </a:r>
            <a:r>
              <a:rPr lang="en-US" sz="1400" dirty="0" smtClean="0"/>
              <a:t>(2), 13-23.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538913" y="1166813"/>
            <a:ext cx="14237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Student</a:t>
            </a:r>
          </a:p>
          <a:p>
            <a:pPr algn="ctr"/>
            <a:r>
              <a:rPr lang="en-US" sz="2800" dirty="0"/>
              <a:t>Model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02388" y="2606675"/>
            <a:ext cx="16642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Evidence</a:t>
            </a:r>
          </a:p>
          <a:p>
            <a:pPr algn="ctr"/>
            <a:r>
              <a:rPr lang="en-US" sz="2800"/>
              <a:t>Model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86550" y="4195763"/>
            <a:ext cx="11657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Task</a:t>
            </a:r>
          </a:p>
          <a:p>
            <a:pPr algn="ctr"/>
            <a:r>
              <a:rPr lang="en-US" sz="2800"/>
              <a:t>Model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325" y="5679048"/>
            <a:ext cx="374967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Mislevy, R.J., &amp; Haertel, G. (2006).  Implications for evidence-centered design for educational assessment.  </a:t>
            </a:r>
            <a:r>
              <a:rPr lang="en-US" i="1" dirty="0">
                <a:latin typeface="+mn-lt"/>
              </a:rPr>
              <a:t>Educational Measurement: Issues and Practice, 25</a:t>
            </a:r>
            <a:r>
              <a:rPr lang="en-US" dirty="0">
                <a:latin typeface="+mn-lt"/>
              </a:rPr>
              <a:t>, 6-20.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5451475" y="1522413"/>
            <a:ext cx="823913" cy="3651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5451475" y="2962275"/>
            <a:ext cx="823913" cy="3651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5451475" y="4551363"/>
            <a:ext cx="823913" cy="3651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3" grpId="0"/>
      <p:bldP spid="7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4"/>
          <p:cNvSpPr>
            <a:spLocks noChangeArrowheads="1"/>
          </p:cNvSpPr>
          <p:nvPr/>
        </p:nvSpPr>
        <p:spPr bwMode="auto">
          <a:xfrm>
            <a:off x="838200" y="-762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The Structure of Assessment Design Patterns</a:t>
            </a:r>
          </a:p>
        </p:txBody>
      </p:sp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0276" name="TextBox 6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0277" name="TextBox 7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0278" name="TextBox 8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11298" name="Rectangle 66"/>
          <p:cNvSpPr>
            <a:spLocks noChangeArrowheads="1"/>
          </p:cNvSpPr>
          <p:nvPr/>
        </p:nvSpPr>
        <p:spPr bwMode="auto">
          <a:xfrm>
            <a:off x="4419600" y="1931987"/>
            <a:ext cx="4724400" cy="4780311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68"/>
          <p:cNvSpPr>
            <a:spLocks noChangeArrowheads="1"/>
          </p:cNvSpPr>
          <p:nvPr/>
        </p:nvSpPr>
        <p:spPr bwMode="auto">
          <a:xfrm>
            <a:off x="3810000" y="2362200"/>
            <a:ext cx="4648200" cy="2324100"/>
          </a:xfrm>
          <a:prstGeom prst="roundRect">
            <a:avLst>
              <a:gd name="adj" fmla="val 16667"/>
            </a:avLst>
          </a:prstGeom>
          <a:solidFill>
            <a:srgbClr val="F1FF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200">
                <a:latin typeface="Times New Roman" pitchFamily="18" charset="0"/>
              </a:rPr>
              <a:t>The </a:t>
            </a:r>
            <a:r>
              <a:rPr lang="en-US" sz="2200">
                <a:solidFill>
                  <a:srgbClr val="FF3300"/>
                </a:solidFill>
                <a:latin typeface="Times New Roman" pitchFamily="18" charset="0"/>
              </a:rPr>
              <a:t>Rationale</a:t>
            </a:r>
            <a:r>
              <a:rPr lang="en-US" sz="2200">
                <a:latin typeface="Times New Roman" pitchFamily="18" charset="0"/>
              </a:rPr>
              <a:t> provides background into the nature of the Focal KSAs, and the kinds of things that people do in what kinds of situations that evidence it.  E.g., overview, research links, examples.</a:t>
            </a:r>
          </a:p>
        </p:txBody>
      </p:sp>
      <p:grpSp>
        <p:nvGrpSpPr>
          <p:cNvPr id="11300" name="Group 6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1302" name="TextBox 7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1303" name="TextBox 8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1304" name="TextBox 9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  <p:sp>
        <p:nvSpPr>
          <p:cNvPr id="11301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"/>
          <p:cNvGrpSpPr>
            <a:grpSpLocks/>
          </p:cNvGrpSpPr>
          <p:nvPr/>
        </p:nvGrpSpPr>
        <p:grpSpPr bwMode="auto">
          <a:xfrm>
            <a:off x="1122363" y="1522413"/>
            <a:ext cx="1870075" cy="4105275"/>
            <a:chOff x="1122362" y="1522413"/>
            <a:chExt cx="1870075" cy="4105275"/>
          </a:xfrm>
        </p:grpSpPr>
        <p:sp>
          <p:nvSpPr>
            <p:cNvPr id="12329" name="TextBox 39"/>
            <p:cNvSpPr txBox="1">
              <a:spLocks noChangeArrowheads="1"/>
            </p:cNvSpPr>
            <p:nvPr/>
          </p:nvSpPr>
          <p:spPr bwMode="auto">
            <a:xfrm>
              <a:off x="1258887" y="1522413"/>
              <a:ext cx="15970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Student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2330" name="TextBox 40"/>
            <p:cNvSpPr txBox="1">
              <a:spLocks noChangeArrowheads="1"/>
            </p:cNvSpPr>
            <p:nvPr/>
          </p:nvSpPr>
          <p:spPr bwMode="auto">
            <a:xfrm>
              <a:off x="1122362" y="2962275"/>
              <a:ext cx="187007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Evidence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  <p:sp>
          <p:nvSpPr>
            <p:cNvPr id="12331" name="TextBox 41"/>
            <p:cNvSpPr txBox="1">
              <a:spLocks noChangeArrowheads="1"/>
            </p:cNvSpPr>
            <p:nvPr/>
          </p:nvSpPr>
          <p:spPr bwMode="auto">
            <a:xfrm>
              <a:off x="1406524" y="4551363"/>
              <a:ext cx="13001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Task</a:t>
              </a:r>
            </a:p>
            <a:p>
              <a:pPr algn="ctr"/>
              <a:r>
                <a:rPr lang="en-US" sz="3200"/>
                <a:t>Model</a:t>
              </a:r>
            </a:p>
          </p:txBody>
        </p:sp>
      </p:grpSp>
      <p:graphicFrame>
        <p:nvGraphicFramePr>
          <p:cNvPr id="43" name="Group 2"/>
          <p:cNvGraphicFramePr>
            <a:graphicFrameLocks noGrp="1"/>
          </p:cNvGraphicFramePr>
          <p:nvPr/>
        </p:nvGraphicFramePr>
        <p:xfrm>
          <a:off x="4495800" y="1038225"/>
          <a:ext cx="4419600" cy="5593628"/>
        </p:xfrm>
        <a:graphic>
          <a:graphicData uri="http://schemas.openxmlformats.org/drawingml/2006/table">
            <a:tbl>
              <a:tblPr/>
              <a:tblGrid>
                <a:gridCol w="1422400"/>
                <a:gridCol w="2997200"/>
              </a:tblGrid>
              <a:tr h="35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ATTRIBUTE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 MT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Rationale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How/why this DP addresses evidence about focal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Focal Knowledge, Skills, Abilities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The primary knowledge / skills / abilities (KSAs) targeted by this design pattern.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Additional KSAs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Other knowledge/skills/abilities that may be required by tasks.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Characteristic features 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are needed to evoke evidence about the focal KSAs.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Variable features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of tasks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assessment situations that can be varied to shift difficulty or focus.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work products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What students actually say, do, or make, to produce evidence.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7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observations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Aspects of work products we might identify and evaluate, as evidence about students’ KSAs.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Potential rubrics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Times New Roman" pitchFamily="18" charset="0"/>
                        </a:rPr>
                        <a:t>Ways of evaluating work products to produce values of observations.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12323" name="Rectangle 64"/>
          <p:cNvSpPr>
            <a:spLocks noChangeArrowheads="1"/>
          </p:cNvSpPr>
          <p:nvPr/>
        </p:nvSpPr>
        <p:spPr bwMode="auto">
          <a:xfrm>
            <a:off x="1066800" y="-76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9CC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10000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ill Sans MT" pitchFamily="34" charset="0"/>
              </a:rPr>
              <a:t>How Design Patterns Support Thinking about the Assessment Argument</a:t>
            </a:r>
          </a:p>
        </p:txBody>
      </p:sp>
      <p:sp>
        <p:nvSpPr>
          <p:cNvPr id="12324" name="Rectangle 65"/>
          <p:cNvSpPr>
            <a:spLocks noChangeArrowheads="1"/>
          </p:cNvSpPr>
          <p:nvPr/>
        </p:nvSpPr>
        <p:spPr bwMode="auto">
          <a:xfrm>
            <a:off x="4362450" y="955675"/>
            <a:ext cx="4572000" cy="941388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325" name="Rectangle 66"/>
          <p:cNvSpPr>
            <a:spLocks noChangeArrowheads="1"/>
          </p:cNvSpPr>
          <p:nvPr/>
        </p:nvSpPr>
        <p:spPr bwMode="auto">
          <a:xfrm>
            <a:off x="4362449" y="2853732"/>
            <a:ext cx="4630825" cy="4004267"/>
          </a:xfrm>
          <a:prstGeom prst="rect">
            <a:avLst/>
          </a:prstGeom>
          <a:solidFill>
            <a:srgbClr val="FFFFFF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52" name="AutoShape 67"/>
          <p:cNvSpPr>
            <a:spLocks noChangeArrowheads="1"/>
          </p:cNvSpPr>
          <p:nvPr/>
        </p:nvSpPr>
        <p:spPr bwMode="auto">
          <a:xfrm>
            <a:off x="2057400" y="2732088"/>
            <a:ext cx="4648200" cy="3048000"/>
          </a:xfrm>
          <a:prstGeom prst="roundRect">
            <a:avLst>
              <a:gd name="adj" fmla="val 16667"/>
            </a:avLst>
          </a:prstGeom>
          <a:solidFill>
            <a:srgbClr val="F1FF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200">
                <a:latin typeface="Times New Roman" pitchFamily="18" charset="0"/>
              </a:rPr>
              <a:t>The design pattern is organized around </a:t>
            </a:r>
            <a:r>
              <a:rPr lang="en-US" sz="2200">
                <a:solidFill>
                  <a:srgbClr val="FF3300"/>
                </a:solidFill>
                <a:latin typeface="Times New Roman" pitchFamily="18" charset="0"/>
              </a:rPr>
              <a:t>Focal KSAs</a:t>
            </a:r>
            <a:r>
              <a:rPr lang="en-US" sz="2200">
                <a:latin typeface="Times New Roman" pitchFamily="18" charset="0"/>
              </a:rPr>
              <a:t>.  They will be involved in the </a:t>
            </a:r>
            <a:r>
              <a:rPr lang="en-US" sz="2200">
                <a:solidFill>
                  <a:srgbClr val="709800"/>
                </a:solidFill>
                <a:latin typeface="Times New Roman" pitchFamily="18" charset="0"/>
              </a:rPr>
              <a:t>Student Model</a:t>
            </a:r>
            <a:r>
              <a:rPr lang="en-US" sz="2200">
                <a:latin typeface="Times New Roman" pitchFamily="18" charset="0"/>
              </a:rPr>
              <a:t>, although there may be other KSAs that are included in the target of inference (e.g., Model Revision—but what models, what context?).</a:t>
            </a:r>
          </a:p>
        </p:txBody>
      </p:sp>
      <p:sp>
        <p:nvSpPr>
          <p:cNvPr id="13353" name="AutoShape 68"/>
          <p:cNvSpPr>
            <a:spLocks noChangeArrowheads="1"/>
          </p:cNvSpPr>
          <p:nvPr/>
        </p:nvSpPr>
        <p:spPr bwMode="auto">
          <a:xfrm>
            <a:off x="3248025" y="1970088"/>
            <a:ext cx="1392238" cy="381000"/>
          </a:xfrm>
          <a:prstGeom prst="leftArrow">
            <a:avLst>
              <a:gd name="adj1" fmla="val 50000"/>
              <a:gd name="adj2" fmla="val 49991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13766" name="AutoShape 70"/>
          <p:cNvSpPr>
            <a:spLocks noChangeArrowheads="1"/>
          </p:cNvSpPr>
          <p:nvPr/>
        </p:nvSpPr>
        <p:spPr bwMode="auto">
          <a:xfrm>
            <a:off x="4876800" y="5630863"/>
            <a:ext cx="2971800" cy="990600"/>
          </a:xfrm>
          <a:prstGeom prst="roundRect">
            <a:avLst>
              <a:gd name="adj" fmla="val 16667"/>
            </a:avLst>
          </a:prstGeom>
          <a:solidFill>
            <a:srgbClr val="FFD4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Associated with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Characteristic Features of Tasks</a:t>
            </a:r>
            <a:r>
              <a:rPr lang="en-US" sz="20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2" grpId="0" animBg="1"/>
      <p:bldP spid="13353" grpId="0" animBg="1"/>
      <p:bldP spid="4137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850"/>
  <p:tag name="MMPROD_UIDATA" val="&lt;database version=&quot;7.0&quot;&gt;&lt;object type=&quot;1&quot; unique_id=&quot;10001&quot;&gt;&lt;object type=&quot;8&quot; unique_id=&quot;113097&quot;&gt;&lt;/object&gt;&lt;object type=&quot;2&quot; unique_id=&quot;113098&quot;&gt;&lt;object type=&quot;3&quot; unique_id=&quot;113099&quot;&gt;&lt;property id=&quot;20148&quot; value=&quot;5&quot;/&gt;&lt;property id=&quot;20300&quot; value=&quot;Slide 1 - &amp;quot;Leveraging Evidence-Centered Design Within Scenario-Based Statewide Science Assessment&amp;quot;&quot;/&gt;&lt;property id=&quot;20307&quot; value=&quot;264&quot;/&gt;&lt;/object&gt;&lt;object type=&quot;3&quot; unique_id=&quot;113100&quot;&gt;&lt;property id=&quot;20148&quot; value=&quot;5&quot;/&gt;&lt;property id=&quot;20300&quot; value=&quot;Slide 2 - &amp;quot;Project Background&amp;quot;&quot;/&gt;&lt;property id=&quot;20307&quot; value=&quot;269&quot;/&gt;&lt;/object&gt;&lt;object type=&quot;3&quot; unique_id=&quot;113101&quot;&gt;&lt;property id=&quot;20148&quot; value=&quot;5&quot;/&gt;&lt;property id=&quot;20300&quot; value=&quot;Slide 3 - &amp;quot;Project Goals&amp;quot;&quot;/&gt;&lt;property id=&quot;20307&quot; value=&quot;279&quot;/&gt;&lt;/object&gt;&lt;object type=&quot;3&quot; unique_id=&quot;113102&quot;&gt;&lt;property id=&quot;20148&quot; value=&quot;5&quot;/&gt;&lt;property id=&quot;20300&quot; value=&quot;Slide 4 - &amp;quot;Project Goals (continued)&amp;quot;&quot;/&gt;&lt;property id=&quot;20307&quot; value=&quot;280&quot;/&gt;&lt;/object&gt;&lt;object type=&quot;3&quot; unique_id=&quot;113103&quot;&gt;&lt;property id=&quot;20148&quot; value=&quot;5&quot;/&gt;&lt;property id=&quot;20300&quot; value=&quot;Slide 5 - &amp;quot;MCA-II Science Test&amp;quot;&quot;/&gt;&lt;property id=&quot;20307&quot; value=&quot;307&quot;/&gt;&lt;/object&gt;&lt;object type=&quot;3&quot; unique_id=&quot;113104&quot;&gt;&lt;property id=&quot;20148&quot; value=&quot;5&quot;/&gt;&lt;property id=&quot;20300&quot; value=&quot;Slide 6 - &amp;quot;MCA-II Science Test&amp;quot;&quot;/&gt;&lt;property id=&quot;20307&quot; value=&quot;282&quot;/&gt;&lt;/object&gt;&lt;object type=&quot;3&quot; unique_id=&quot;113105&quot;&gt;&lt;property id=&quot;20148&quot; value=&quot;5&quot;/&gt;&lt;property id=&quot;20300&quot; value=&quot;Slide 7&quot;/&gt;&lt;property id=&quot;20307&quot; value=&quot;283&quot;/&gt;&lt;/object&gt;&lt;object type=&quot;3&quot; unique_id=&quot;113106&quot;&gt;&lt;property id=&quot;20148&quot; value=&quot;5&quot;/&gt;&lt;property id=&quot;20300&quot; value=&quot;Slide 8&quot;/&gt;&lt;property id=&quot;20307&quot; value=&quot;284&quot;/&gt;&lt;/object&gt;&lt;object type=&quot;3&quot; unique_id=&quot;113107&quot;&gt;&lt;property id=&quot;20148&quot; value=&quot;5&quot;/&gt;&lt;property id=&quot;20300&quot; value=&quot;Slide 9 - &amp;quot;Item types&amp;quot;&quot;/&gt;&lt;property id=&quot;20307&quot; value=&quot;285&quot;/&gt;&lt;/object&gt;&lt;object type=&quot;3&quot; unique_id=&quot;113108&quot;&gt;&lt;property id=&quot;20148&quot; value=&quot;5&quot;/&gt;&lt;property id=&quot;20300&quot; value=&quot;Slide 10&quot;/&gt;&lt;property id=&quot;20307&quot; value=&quot;286&quot;/&gt;&lt;/object&gt;&lt;object type=&quot;3&quot; unique_id=&quot;113109&quot;&gt;&lt;property id=&quot;20148&quot; value=&quot;5&quot;/&gt;&lt;property id=&quot;20300&quot; value=&quot;Slide 11&quot;/&gt;&lt;property id=&quot;20307&quot; value=&quot;287&quot;/&gt;&lt;/object&gt;&lt;object type=&quot;3&quot; unique_id=&quot;113110&quot;&gt;&lt;property id=&quot;20148&quot; value=&quot;5&quot;/&gt;&lt;property id=&quot;20300&quot; value=&quot;Slide 12 - &amp;quot;Bike Ride Scenario&amp;quot;&quot;/&gt;&lt;property id=&quot;20307&quot; value=&quot;288&quot;/&gt;&lt;/object&gt;&lt;object type=&quot;3&quot; unique_id=&quot;113111&quot;&gt;&lt;property id=&quot;20148&quot; value=&quot;5&quot;/&gt;&lt;property id=&quot;20300&quot; value=&quot;Slide 13&quot;/&gt;&lt;property id=&quot;20307&quot; value=&quot;289&quot;/&gt;&lt;/object&gt;&lt;object type=&quot;3&quot; unique_id=&quot;113112&quot;&gt;&lt;property id=&quot;20148&quot; value=&quot;5&quot;/&gt;&lt;property id=&quot;20300&quot; value=&quot;Slide 14&quot;/&gt;&lt;property id=&quot;20307&quot; value=&quot;290&quot;/&gt;&lt;/object&gt;&lt;object type=&quot;3&quot; unique_id=&quot;113113&quot;&gt;&lt;property id=&quot;20148&quot; value=&quot;5&quot;/&gt;&lt;property id=&quot;20300&quot; value=&quot;Slide 15&quot;/&gt;&lt;property id=&quot;20307&quot; value=&quot;291&quot;/&gt;&lt;/object&gt;&lt;object type=&quot;3&quot; unique_id=&quot;113114&quot;&gt;&lt;property id=&quot;20148&quot; value=&quot;5&quot;/&gt;&lt;property id=&quot;20300&quot; value=&quot;Slide 16&quot;/&gt;&lt;property id=&quot;20307&quot; value=&quot;292&quot;/&gt;&lt;/object&gt;&lt;object type=&quot;3&quot; unique_id=&quot;113115&quot;&gt;&lt;property id=&quot;20148&quot; value=&quot;5&quot;/&gt;&lt;property id=&quot;20300&quot; value=&quot;Slide 17&quot;/&gt;&lt;property id=&quot;20307&quot; value=&quot;293&quot;/&gt;&lt;/object&gt;&lt;object type=&quot;3&quot; unique_id=&quot;113116&quot;&gt;&lt;property id=&quot;20148&quot; value=&quot;5&quot;/&gt;&lt;property id=&quot;20300&quot; value=&quot;Slide 18&quot;/&gt;&lt;property id=&quot;20307&quot; value=&quot;294&quot;/&gt;&lt;/object&gt;&lt;object type=&quot;3&quot; unique_id=&quot;113117&quot;&gt;&lt;property id=&quot;20148&quot; value=&quot;5&quot;/&gt;&lt;property id=&quot;20300&quot; value=&quot;Slide 19&quot;/&gt;&lt;property id=&quot;20307&quot; value=&quot;295&quot;/&gt;&lt;/object&gt;&lt;object type=&quot;3&quot; unique_id=&quot;113118&quot;&gt;&lt;property id=&quot;20148&quot; value=&quot;5&quot;/&gt;&lt;property id=&quot;20300&quot; value=&quot;Slide 20 - &amp;quot;Development Process&amp;quot;&quot;/&gt;&lt;property id=&quot;20307&quot; value=&quot;331&quot;/&gt;&lt;/object&gt;&lt;object type=&quot;3&quot; unique_id=&quot;113119&quot;&gt;&lt;property id=&quot;20148&quot; value=&quot;5&quot;/&gt;&lt;property id=&quot;20300&quot; value=&quot;Slide 21 - &amp;quot;An Evidence-Centered Design Approach to Assessment&amp;quot;&quot;/&gt;&lt;property id=&quot;20307&quot; value=&quot;298&quot;/&gt;&lt;/object&gt;&lt;object type=&quot;3&quot; unique_id=&quot;113120&quot;&gt;&lt;property id=&quot;20148&quot; value=&quot;5&quot;/&gt;&lt;property id=&quot;20300&quot; value=&quot;Slide 22 - &amp;quot;Assessment Engineering Approach&amp;quot;&quot;/&gt;&lt;property id=&quot;20307&quot; value=&quot;299&quot;/&gt;&lt;/object&gt;&lt;object type=&quot;3&quot; unique_id=&quot;113121&quot;&gt;&lt;property id=&quot;20148&quot; value=&quot;5&quot;/&gt;&lt;property id=&quot;20300&quot; value=&quot;Slide 23 - &amp;quot;Assessment Engineering Approach&amp;quot;&quot;/&gt;&lt;property id=&quot;20307&quot; value=&quot;300&quot;/&gt;&lt;/object&gt;&lt;object type=&quot;3&quot; unique_id=&quot;113122&quot;&gt;&lt;property id=&quot;20148&quot; value=&quot;5&quot;/&gt;&lt;property id=&quot;20300&quot; value=&quot;Slide 24&quot;/&gt;&lt;property id=&quot;20307&quot; value=&quot;301&quot;/&gt;&lt;/object&gt;&lt;object type=&quot;3&quot; unique_id=&quot;113123&quot;&gt;&lt;property id=&quot;20148&quot; value=&quot;5&quot;/&gt;&lt;property id=&quot;20300&quot; value=&quot;Slide 25&quot;/&gt;&lt;property id=&quot;20307&quot; value=&quot;302&quot;/&gt;&lt;/object&gt;&lt;object type=&quot;3&quot; unique_id=&quot;113124&quot;&gt;&lt;property id=&quot;20148&quot; value=&quot;5&quot;/&gt;&lt;property id=&quot;20300&quot; value=&quot;Slide 26&quot;/&gt;&lt;property id=&quot;20307&quot; value=&quot;303&quot;/&gt;&lt;/object&gt;&lt;object type=&quot;3&quot; unique_id=&quot;113125&quot;&gt;&lt;property id=&quot;20148&quot; value=&quot;5&quot;/&gt;&lt;property id=&quot;20300&quot; value=&quot;Slide 27&quot;/&gt;&lt;property id=&quot;20307&quot; value=&quot;304&quot;/&gt;&lt;/object&gt;&lt;object type=&quot;3&quot; unique_id=&quot;113126&quot;&gt;&lt;property id=&quot;20148&quot; value=&quot;5&quot;/&gt;&lt;property id=&quot;20300&quot; value=&quot;Slide 28&quot;/&gt;&lt;property id=&quot;20307&quot; value=&quot;305&quot;/&gt;&lt;/object&gt;&lt;object type=&quot;3&quot; unique_id=&quot;113127&quot;&gt;&lt;property id=&quot;20148&quot; value=&quot;5&quot;/&gt;&lt;property id=&quot;20300&quot; value=&quot;Slide 29 - &amp;quot;Advantages of the ECD Approach&amp;quot;&quot;/&gt;&lt;property id=&quot;20307&quot; value=&quot;306&quot;/&gt;&lt;/object&gt;&lt;object type=&quot;3&quot; unique_id=&quot;113128&quot;&gt;&lt;property id=&quot;20148&quot; value=&quot;5&quot;/&gt;&lt;property id=&quot;20300&quot; value=&quot;Slide 30 - &amp;quot;Leverage Points&amp;quot;&quot;/&gt;&lt;property id=&quot;20307&quot; value=&quot;308&quot;/&gt;&lt;/object&gt;&lt;object type=&quot;3&quot; unique_id=&quot;113129&quot;&gt;&lt;property id=&quot;20148&quot; value=&quot;5&quot;/&gt;&lt;property id=&quot;20300&quot; value=&quot;Slide 31 - &amp;quot;Development Process&amp;quot;&quot;/&gt;&lt;property id=&quot;20307&quot; value=&quot;296&quot;/&gt;&lt;/object&gt;&lt;object type=&quot;3&quot; unique_id=&quot;113131&quot;&gt;&lt;property id=&quot;20148&quot; value=&quot;5&quot;/&gt;&lt;property id=&quot;20300&quot; value=&quot;Slide 32 - &amp;quot;ECD/PADI Leverage Points&amp;quot;&quot;/&gt;&lt;property id=&quot;20307&quot; value=&quot;309&quot;/&gt;&lt;/object&gt;&lt;object type=&quot;3&quot; unique_id=&quot;113132&quot;&gt;&lt;property id=&quot;20148&quot; value=&quot;5&quot;/&gt;&lt;property id=&quot;20300&quot; value=&quot;Slide 33 - &amp;quot;Design Patterns&amp;quot;&quot;/&gt;&lt;property id=&quot;20307&quot; value=&quot;311&quot;/&gt;&lt;/object&gt;&lt;object type=&quot;3&quot; unique_id=&quot;113133&quot;&gt;&lt;property id=&quot;20148&quot; value=&quot;5&quot;/&gt;&lt;property id=&quot;20300&quot; value=&quot;Slide 34 - &amp;quot;Design Patterns in the Project&amp;quot;&quot;/&gt;&lt;property id=&quot;20307&quot; value=&quot;312&quot;/&gt;&lt;/object&gt;&lt;object type=&quot;3&quot; unique_id=&quot;113134&quot;&gt;&lt;property id=&quot;20148&quot; value=&quot;5&quot;/&gt;&lt;property id=&quot;20300&quot; value=&quot;Slide 35 - &amp;quot;Conceptual support&amp;quot;&quot;/&gt;&lt;property id=&quot;20307&quot; value=&quot;313&quot;/&gt;&lt;/object&gt;&lt;object type=&quot;3&quot; unique_id=&quot;113135&quot;&gt;&lt;property id=&quot;20148&quot; value=&quot;5&quot;/&gt;&lt;property id=&quot;20300&quot; value=&quot;Slide 36 - &amp;quot;Which ones to develop?&amp;quot;&quot;/&gt;&lt;property id=&quot;20307&quot; value=&quot;314&quot;/&gt;&lt;/object&gt;&lt;object type=&quot;3&quot; unique_id=&quot;113136&quot;&gt;&lt;property id=&quot;20148&quot; value=&quot;5&quot;/&gt;&lt;property id=&quot;20300&quot; value=&quot;Slide 37 - &amp;quot;What form to present them?&amp;quot;&quot;/&gt;&lt;property id=&quot;20307&quot; value=&quot;315&quot;/&gt;&lt;/object&gt;&lt;object type=&quot;3&quot; unique_id=&quot;113137&quot;&gt;&lt;property id=&quot;20148&quot; value=&quot;5&quot;/&gt;&lt;property id=&quot;20300&quot; value=&quot;Slide 38 - &amp;quot;Example: Observational Investigation&amp;quot;&quot;/&gt;&lt;property id=&quot;20307&quot; value=&quot;316&quot;/&gt;&lt;/object&gt;&lt;object type=&quot;3&quot; unique_id=&quot;113138&quot;&gt;&lt;property id=&quot;20148&quot; value=&quot;5&quot;/&gt;&lt;property id=&quot;20300&quot; value=&quot;Slide 39 - &amp;quot;Example: Observational Investigation&amp;quot;&quot;/&gt;&lt;property id=&quot;20307&quot; value=&quot;317&quot;/&gt;&lt;/object&gt;&lt;object type=&quot;3&quot; unique_id=&quot;113139&quot;&gt;&lt;property id=&quot;20148&quot; value=&quot;5&quot;/&gt;&lt;property id=&quot;20300&quot; value=&quot;Slide 40 - &amp;quot;Example: Observational Investigation&amp;quot;&quot;/&gt;&lt;property id=&quot;20307&quot; value=&quot;318&quot;/&gt;&lt;/object&gt;&lt;object type=&quot;3&quot; unique_id=&quot;113140&quot;&gt;&lt;property id=&quot;20148&quot; value=&quot;5&quot;/&gt;&lt;property id=&quot;20300&quot; value=&quot;Slide 41 - &amp;quot;Example: Observational Investigation&amp;quot;&quot;/&gt;&lt;property id=&quot;20307&quot; value=&quot;319&quot;/&gt;&lt;/object&gt;&lt;object type=&quot;3&quot; unique_id=&quot;113141&quot;&gt;&lt;property id=&quot;20148&quot; value=&quot;5&quot;/&gt;&lt;property id=&quot;20300&quot; value=&quot;Slide 42 - &amp;quot;Example: Observational Investigation&amp;quot;&quot;/&gt;&lt;property id=&quot;20307&quot; value=&quot;320&quot;/&gt;&lt;/object&gt;&lt;object type=&quot;3&quot; unique_id=&quot;113142&quot;&gt;&lt;property id=&quot;20148&quot; value=&quot;5&quot;/&gt;&lt;property id=&quot;20300&quot; value=&quot;Slide 43 - &amp;quot;Example: Observational Investigation&amp;quot;&quot;/&gt;&lt;property id=&quot;20307&quot; value=&quot;321&quot;/&gt;&lt;/object&gt;&lt;object type=&quot;3&quot; unique_id=&quot;113143&quot;&gt;&lt;property id=&quot;20148&quot; value=&quot;5&quot;/&gt;&lt;property id=&quot;20300&quot; value=&quot;Slide 44 - &amp;quot;Cognitive Study of Item Writing&amp;quot;&quot;/&gt;&lt;property id=&quot;20307&quot; value=&quot;322&quot;/&gt;&lt;/object&gt;&lt;object type=&quot;3&quot; unique_id=&quot;113144&quot;&gt;&lt;property id=&quot;20148&quot; value=&quot;5&quot;/&gt;&lt;property id=&quot;20300&quot; value=&quot;Slide 45 - &amp;quot;Introduction&amp;quot;&quot;/&gt;&lt;property id=&quot;20307&quot; value=&quot;323&quot;/&gt;&lt;/object&gt;&lt;object type=&quot;3&quot; unique_id=&quot;113145&quot;&gt;&lt;property id=&quot;20148&quot; value=&quot;5&quot;/&gt;&lt;property id=&quot;20300&quot; value=&quot;Slide 46 - &amp;quot;General Theory&amp;quot;&quot;/&gt;&lt;property id=&quot;20307&quot; value=&quot;324&quot;/&gt;&lt;/object&gt;&lt;object type=&quot;3&quot; unique_id=&quot;113146&quot;&gt;&lt;property id=&quot;20148&quot; value=&quot;5&quot;/&gt;&lt;property id=&quot;20300&quot; value=&quot;Slide 47 - &amp;quot;Approach&amp;quot;&quot;/&gt;&lt;property id=&quot;20307&quot; value=&quot;325&quot;/&gt;&lt;/object&gt;&lt;object type=&quot;3&quot; unique_id=&quot;113147&quot;&gt;&lt;property id=&quot;20148&quot; value=&quot;5&quot;/&gt;&lt;property id=&quot;20300&quot; value=&quot;Slide 48 - &amp;quot;Methodology&amp;quot;&quot;/&gt;&lt;property id=&quot;20307&quot; value=&quot;326&quot;/&gt;&lt;/object&gt;&lt;object type=&quot;3&quot; unique_id=&quot;113148&quot;&gt;&lt;property id=&quot;20148&quot; value=&quot;5&quot;/&gt;&lt;property id=&quot;20300&quot; value=&quot;Slide 49 - &amp;quot;Analysis&amp;quot;&quot;/&gt;&lt;property id=&quot;20307&quot; value=&quot;327&quot;/&gt;&lt;/object&gt;&lt;object type=&quot;3&quot; unique_id=&quot;113149&quot;&gt;&lt;property id=&quot;20148&quot; value=&quot;5&quot;/&gt;&lt;property id=&quot;20300&quot; value=&quot;Slide 50 - &amp;quot;Results&amp;quot;&quot;/&gt;&lt;property id=&quot;20307&quot; value=&quot;328&quot;/&gt;&lt;/object&gt;&lt;object type=&quot;3&quot; unique_id=&quot;113150&quot;&gt;&lt;property id=&quot;20148&quot; value=&quot;5&quot;/&gt;&lt;property id=&quot;20300&quot; value=&quot;Slide 51 - &amp;quot;Results&amp;quot;&quot;/&gt;&lt;property id=&quot;20307&quot; value=&quot;329&quot;/&gt;&lt;/object&gt;&lt;object type=&quot;3&quot; unique_id=&quot;113151&quot;&gt;&lt;property id=&quot;20148&quot; value=&quot;5&quot;/&gt;&lt;property id=&quot;20300&quot; value=&quot;Slide 52 - &amp;quot;Conclusion&amp;quot;&quot;/&gt;&lt;property id=&quot;20307&quot; value=&quot;330&quot;/&gt;&lt;/object&gt;&lt;object type=&quot;3&quot; unique_id=&quot;113152&quot;&gt;&lt;property id=&quot;20148&quot; value=&quot;5&quot;/&gt;&lt;property id=&quot;20300&quot; value=&quot;Slide 53&quot;/&gt;&lt;property id=&quot;20307&quot; value=&quot;271&quot;/&gt;&lt;/object&gt;&lt;object type=&quot;3&quot; unique_id=&quot;113153&quot;&gt;&lt;property id=&quot;20148&quot; value=&quot;5&quot;/&gt;&lt;property id=&quot;20300&quot; value=&quot;Slide 54 - &amp;quot;Evaluative Information&amp;quot;&quot;/&gt;&lt;property id=&quot;20307&quot; value=&quot;272&quot;/&gt;&lt;/object&gt;&lt;object type=&quot;3&quot; unique_id=&quot;113154&quot;&gt;&lt;property id=&quot;20148&quot; value=&quot;5&quot;/&gt;&lt;property id=&quot;20300&quot; value=&quot;Slide 55 - &amp;quot;Evaluative Steps&amp;quot;&quot;/&gt;&lt;property id=&quot;20307&quot; value=&quot;334&quot;/&gt;&lt;/object&gt;&lt;object type=&quot;3&quot; unique_id=&quot;113155&quot;&gt;&lt;property id=&quot;20148&quot; value=&quot;5&quot;/&gt;&lt;property id=&quot;20300&quot; value=&quot;Slide 56 - &amp;quot;Project Goals&amp;quot;&quot;/&gt;&lt;property id=&quot;20307&quot; value=&quot;332&quot;/&gt;&lt;/object&gt;&lt;object type=&quot;3&quot; unique_id=&quot;113156&quot;&gt;&lt;property id=&quot;20148&quot; value=&quot;5&quot;/&gt;&lt;property id=&quot;20300&quot; value=&quot;Slide 57 - &amp;quot;Project Goals (continued)&amp;quot;&quot;/&gt;&lt;property id=&quot;20307&quot; value=&quot;333&quot;/&gt;&lt;/object&gt;&lt;object type=&quot;3&quot; unique_id=&quot;113157&quot;&gt;&lt;property id=&quot;20148&quot; value=&quot;5&quot;/&gt;&lt;property id=&quot;20300&quot; value=&quot;Slide 58 - &amp;quot;Project Logic Model&amp;quot;&quot;/&gt;&lt;property id=&quot;20307&quot; value=&quot;276&quot;/&gt;&lt;/object&gt;&lt;object type=&quot;3&quot; unique_id=&quot;113159&quot;&gt;&lt;property id=&quot;20148&quot; value=&quot;5&quot;/&gt;&lt;property id=&quot;20300&quot; value=&quot;Slide 60&quot;/&gt;&lt;property id=&quot;20307&quot; value=&quot;278&quot;/&gt;&lt;/object&gt;&lt;object type=&quot;3&quot; unique_id=&quot;113160&quot;&gt;&lt;property id=&quot;20148&quot; value=&quot;5&quot;/&gt;&lt;property id=&quot;20300&quot; value=&quot;Slide 61 - &amp;quot;Future Directions&amp;quot;&quot;/&gt;&lt;property id=&quot;20307&quot; value=&quot;277&quot;/&gt;&lt;/object&gt;&lt;object type=&quot;3&quot; unique_id=&quot;113416&quot;&gt;&lt;property id=&quot;20148&quot; value=&quot;5&quot;/&gt;&lt;property id=&quot;20300&quot; value=&quot;Slide 59 - &amp;quot;Evaluative Steps&amp;quot;&quot;/&gt;&lt;property id=&quot;20307&quot; value=&quot;335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4355</TotalTime>
  <Words>2835</Words>
  <Application>Microsoft Office PowerPoint</Application>
  <PresentationFormat>On-screen Show (4:3)</PresentationFormat>
  <Paragraphs>473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Gill Sans MT</vt:lpstr>
      <vt:lpstr>Wingdings</vt:lpstr>
      <vt:lpstr>Monotype Sorts</vt:lpstr>
      <vt:lpstr>Times New Roman</vt:lpstr>
      <vt:lpstr>Calibri</vt:lpstr>
      <vt:lpstr>SimSun</vt:lpstr>
      <vt:lpstr>Default Design</vt:lpstr>
      <vt:lpstr>1_Default Design</vt:lpstr>
      <vt:lpstr>2_Default Design</vt:lpstr>
      <vt:lpstr>The Critical Role of Design Patterns in Large-Scale Assessment </vt:lpstr>
      <vt:lpstr>Three design challenges </vt:lpstr>
      <vt:lpstr>Design Patterns</vt:lpstr>
      <vt:lpstr>Motivation for  Assessment Design Patterns</vt:lpstr>
      <vt:lpstr>Motivation for  Assessment Design Patterns</vt:lpstr>
      <vt:lpstr>Assessment Arguments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Current Catalog of Design Patterns</vt:lpstr>
      <vt:lpstr>Current Catalog of Design Patterns</vt:lpstr>
      <vt:lpstr>For more information…</vt:lpstr>
      <vt:lpstr>Slide 22</vt:lpstr>
    </vt:vector>
  </TitlesOfParts>
  <Company>Britte Cheng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Evidence-Centered Design Within Scenario-Based Statewide Science Assessment</dc:title>
  <dc:creator>Bob</dc:creator>
  <cp:lastModifiedBy>Windows SOE Manager</cp:lastModifiedBy>
  <cp:revision>154</cp:revision>
  <dcterms:modified xsi:type="dcterms:W3CDTF">2011-04-04T18:30:44Z</dcterms:modified>
</cp:coreProperties>
</file>